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35"/>
  </p:notesMasterIdLst>
  <p:handoutMasterIdLst>
    <p:handoutMasterId r:id="rId36"/>
  </p:handoutMasterIdLst>
  <p:sldIdLst>
    <p:sldId id="359" r:id="rId2"/>
    <p:sldId id="374" r:id="rId3"/>
    <p:sldId id="375" r:id="rId4"/>
    <p:sldId id="365" r:id="rId5"/>
    <p:sldId id="369" r:id="rId6"/>
    <p:sldId id="366" r:id="rId7"/>
    <p:sldId id="367" r:id="rId8"/>
    <p:sldId id="368" r:id="rId9"/>
    <p:sldId id="371" r:id="rId10"/>
    <p:sldId id="372" r:id="rId11"/>
    <p:sldId id="373" r:id="rId12"/>
    <p:sldId id="370" r:id="rId13"/>
    <p:sldId id="351" r:id="rId14"/>
    <p:sldId id="355" r:id="rId15"/>
    <p:sldId id="354" r:id="rId16"/>
    <p:sldId id="335" r:id="rId17"/>
    <p:sldId id="334" r:id="rId18"/>
    <p:sldId id="285" r:id="rId19"/>
    <p:sldId id="283" r:id="rId20"/>
    <p:sldId id="362" r:id="rId21"/>
    <p:sldId id="360" r:id="rId22"/>
    <p:sldId id="356" r:id="rId23"/>
    <p:sldId id="357" r:id="rId24"/>
    <p:sldId id="259" r:id="rId25"/>
    <p:sldId id="313" r:id="rId26"/>
    <p:sldId id="333" r:id="rId27"/>
    <p:sldId id="339" r:id="rId28"/>
    <p:sldId id="321" r:id="rId29"/>
    <p:sldId id="320" r:id="rId30"/>
    <p:sldId id="340" r:id="rId31"/>
    <p:sldId id="336" r:id="rId32"/>
    <p:sldId id="350" r:id="rId33"/>
    <p:sldId id="364" r:id="rId3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itchFamily="1"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 charset="0"/>
        <a:ea typeface="+mn-ea"/>
        <a:cs typeface="+mn-cs"/>
      </a:defRPr>
    </a:lvl5pPr>
    <a:lvl6pPr marL="2286000" algn="l" defTabSz="914400" rtl="0" eaLnBrk="1" latinLnBrk="0" hangingPunct="1">
      <a:defRPr sz="2400" kern="1200">
        <a:solidFill>
          <a:schemeClr val="tx1"/>
        </a:solidFill>
        <a:latin typeface="Times" pitchFamily="1" charset="0"/>
        <a:ea typeface="+mn-ea"/>
        <a:cs typeface="+mn-cs"/>
      </a:defRPr>
    </a:lvl6pPr>
    <a:lvl7pPr marL="2743200" algn="l" defTabSz="914400" rtl="0" eaLnBrk="1" latinLnBrk="0" hangingPunct="1">
      <a:defRPr sz="2400" kern="1200">
        <a:solidFill>
          <a:schemeClr val="tx1"/>
        </a:solidFill>
        <a:latin typeface="Times" pitchFamily="1" charset="0"/>
        <a:ea typeface="+mn-ea"/>
        <a:cs typeface="+mn-cs"/>
      </a:defRPr>
    </a:lvl7pPr>
    <a:lvl8pPr marL="3200400" algn="l" defTabSz="914400" rtl="0" eaLnBrk="1" latinLnBrk="0" hangingPunct="1">
      <a:defRPr sz="2400" kern="1200">
        <a:solidFill>
          <a:schemeClr val="tx1"/>
        </a:solidFill>
        <a:latin typeface="Times" pitchFamily="1" charset="0"/>
        <a:ea typeface="+mn-ea"/>
        <a:cs typeface="+mn-cs"/>
      </a:defRPr>
    </a:lvl8pPr>
    <a:lvl9pPr marL="3657600" algn="l" defTabSz="914400" rtl="0" eaLnBrk="1" latinLnBrk="0" hangingPunct="1">
      <a:defRPr sz="2400" kern="1200">
        <a:solidFill>
          <a:schemeClr val="tx1"/>
        </a:solidFill>
        <a:latin typeface="Times"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CC042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914" autoAdjust="0"/>
    <p:restoredTop sz="94728" autoAdjust="0"/>
  </p:normalViewPr>
  <p:slideViewPr>
    <p:cSldViewPr>
      <p:cViewPr varScale="1">
        <p:scale>
          <a:sx n="70" d="100"/>
          <a:sy n="70" d="100"/>
        </p:scale>
        <p:origin x="-51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E043A5-FF82-48A6-B857-833A22AD37AE}" type="datetimeFigureOut">
              <a:rPr lang="en-US" smtClean="0"/>
              <a:pPr/>
              <a:t>3/17/2009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5B34B53-0D74-455A-86EC-90A0F7A2F49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355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355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355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0609B91-DDAA-488D-BE4C-7DA4389F878D}"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pitchFamily="1" charset="0"/>
        <a:ea typeface="+mn-ea"/>
        <a:cs typeface="+mn-cs"/>
      </a:defRPr>
    </a:lvl1pPr>
    <a:lvl2pPr marL="457200" algn="l" rtl="0" fontAlgn="base">
      <a:spcBef>
        <a:spcPct val="30000"/>
      </a:spcBef>
      <a:spcAft>
        <a:spcPct val="0"/>
      </a:spcAft>
      <a:defRPr sz="1200" kern="1200">
        <a:solidFill>
          <a:schemeClr val="tx1"/>
        </a:solidFill>
        <a:latin typeface="Times" pitchFamily="1" charset="0"/>
        <a:ea typeface="+mn-ea"/>
        <a:cs typeface="+mn-cs"/>
      </a:defRPr>
    </a:lvl2pPr>
    <a:lvl3pPr marL="914400" algn="l" rtl="0" fontAlgn="base">
      <a:spcBef>
        <a:spcPct val="30000"/>
      </a:spcBef>
      <a:spcAft>
        <a:spcPct val="0"/>
      </a:spcAft>
      <a:defRPr sz="1200" kern="1200">
        <a:solidFill>
          <a:schemeClr val="tx1"/>
        </a:solidFill>
        <a:latin typeface="Times" pitchFamily="1" charset="0"/>
        <a:ea typeface="+mn-ea"/>
        <a:cs typeface="+mn-cs"/>
      </a:defRPr>
    </a:lvl3pPr>
    <a:lvl4pPr marL="1371600" algn="l" rtl="0" fontAlgn="base">
      <a:spcBef>
        <a:spcPct val="30000"/>
      </a:spcBef>
      <a:spcAft>
        <a:spcPct val="0"/>
      </a:spcAft>
      <a:defRPr sz="1200" kern="1200">
        <a:solidFill>
          <a:schemeClr val="tx1"/>
        </a:solidFill>
        <a:latin typeface="Times" pitchFamily="1" charset="0"/>
        <a:ea typeface="+mn-ea"/>
        <a:cs typeface="+mn-cs"/>
      </a:defRPr>
    </a:lvl4pPr>
    <a:lvl5pPr marL="1828800" algn="l" rtl="0" fontAlgn="base">
      <a:spcBef>
        <a:spcPct val="30000"/>
      </a:spcBef>
      <a:spcAft>
        <a:spcPct val="0"/>
      </a:spcAft>
      <a:defRPr sz="1200" kern="1200">
        <a:solidFill>
          <a:schemeClr val="tx1"/>
        </a:solidFill>
        <a:latin typeface="Times" pitchFamily="1"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609B91-DDAA-488D-BE4C-7DA4389F878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609B91-DDAA-488D-BE4C-7DA4389F878D}"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0D84A2-7753-457F-B0BD-0FFC1162E7D3}" type="slidenum">
              <a:rPr lang="en-US"/>
              <a:pPr/>
              <a:t>11</a:t>
            </a:fld>
            <a:endParaRPr lang="en-US"/>
          </a:p>
        </p:txBody>
      </p:sp>
      <p:sp>
        <p:nvSpPr>
          <p:cNvPr id="212994" name="Rectangle 2"/>
          <p:cNvSpPr>
            <a:spLocks noGrp="1" noRot="1" noChangeAspect="1" noChangeArrowheads="1" noTextEdit="1"/>
          </p:cNvSpPr>
          <p:nvPr>
            <p:ph type="sldImg"/>
          </p:nvPr>
        </p:nvSpPr>
        <p:spPr>
          <a:ln/>
        </p:spPr>
      </p:sp>
      <p:sp>
        <p:nvSpPr>
          <p:cNvPr id="212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609B91-DDAA-488D-BE4C-7DA4389F878D}"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609B91-DDAA-488D-BE4C-7DA4389F878D}"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CBCEA9-FD3F-43EB-BF2C-D52FC0405097}" type="slidenum">
              <a:rPr lang="en-US"/>
              <a:pPr/>
              <a:t>14</a:t>
            </a:fld>
            <a:endParaRPr lang="en-US"/>
          </a:p>
        </p:txBody>
      </p:sp>
      <p:sp>
        <p:nvSpPr>
          <p:cNvPr id="215042" name="Rectangle 2"/>
          <p:cNvSpPr>
            <a:spLocks noGrp="1" noRot="1" noChangeAspect="1" noChangeArrowheads="1" noTextEdit="1"/>
          </p:cNvSpPr>
          <p:nvPr>
            <p:ph type="sldImg"/>
          </p:nvPr>
        </p:nvSpPr>
        <p:spPr>
          <a:ln/>
        </p:spPr>
      </p:sp>
      <p:sp>
        <p:nvSpPr>
          <p:cNvPr id="215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0D84A2-7753-457F-B0BD-0FFC1162E7D3}" type="slidenum">
              <a:rPr lang="en-US"/>
              <a:pPr/>
              <a:t>15</a:t>
            </a:fld>
            <a:endParaRPr lang="en-US"/>
          </a:p>
        </p:txBody>
      </p:sp>
      <p:sp>
        <p:nvSpPr>
          <p:cNvPr id="212994" name="Rectangle 2"/>
          <p:cNvSpPr>
            <a:spLocks noGrp="1" noRot="1" noChangeAspect="1" noChangeArrowheads="1" noTextEdit="1"/>
          </p:cNvSpPr>
          <p:nvPr>
            <p:ph type="sldImg"/>
          </p:nvPr>
        </p:nvSpPr>
        <p:spPr>
          <a:ln/>
        </p:spPr>
      </p:sp>
      <p:sp>
        <p:nvSpPr>
          <p:cNvPr id="212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D779D7-FAF7-41BE-9458-5BCEA088B4B0}" type="slidenum">
              <a:rPr lang="en-US"/>
              <a:pPr/>
              <a:t>16</a:t>
            </a:fld>
            <a:endParaRPr lang="en-US"/>
          </a:p>
        </p:txBody>
      </p:sp>
      <p:sp>
        <p:nvSpPr>
          <p:cNvPr id="158722" name="Rectangle 2"/>
          <p:cNvSpPr>
            <a:spLocks noGrp="1" noRot="1" noChangeAspect="1" noChangeArrowheads="1" noTextEdit="1"/>
          </p:cNvSpPr>
          <p:nvPr>
            <p:ph type="sldImg"/>
          </p:nvPr>
        </p:nvSpPr>
        <p:spPr>
          <a:ln/>
        </p:spPr>
      </p:sp>
      <p:sp>
        <p:nvSpPr>
          <p:cNvPr id="158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0C119C-BDF3-4DD0-854C-E93C05496C30}" type="slidenum">
              <a:rPr lang="en-US"/>
              <a:pPr/>
              <a:t>17</a:t>
            </a:fld>
            <a:endParaRPr lang="en-US"/>
          </a:p>
        </p:txBody>
      </p:sp>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136386-6755-432E-A73C-766432B2DB56}" type="slidenum">
              <a:rPr lang="en-US"/>
              <a:pPr/>
              <a:t>18</a:t>
            </a:fld>
            <a:endParaRPr lang="en-US"/>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572639-B53B-49D2-A3D3-AF1DC25AF422}" type="slidenum">
              <a:rPr lang="en-US"/>
              <a:pPr/>
              <a:t>19</a:t>
            </a:fld>
            <a:endParaRPr 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609B91-DDAA-488D-BE4C-7DA4389F878D}"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4FEB92-B9D1-4CCD-8208-0CD1EB747337}" type="slidenum">
              <a:rPr lang="en-US"/>
              <a:pPr/>
              <a:t>20</a:t>
            </a:fld>
            <a:endParaRPr lang="en-US"/>
          </a:p>
        </p:txBody>
      </p:sp>
      <p:sp>
        <p:nvSpPr>
          <p:cNvPr id="227330" name="Rectangle 2"/>
          <p:cNvSpPr>
            <a:spLocks noGrp="1" noRot="1" noChangeAspect="1" noChangeArrowheads="1" noTextEdit="1"/>
          </p:cNvSpPr>
          <p:nvPr>
            <p:ph type="sldImg"/>
          </p:nvPr>
        </p:nvSpPr>
        <p:spPr>
          <a:ln/>
        </p:spPr>
      </p:sp>
      <p:sp>
        <p:nvSpPr>
          <p:cNvPr id="227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479CB7-A674-4275-B279-63AA23D444F3}" type="slidenum">
              <a:rPr lang="en-US"/>
              <a:pPr/>
              <a:t>21</a:t>
            </a:fld>
            <a:endParaRPr lang="en-US"/>
          </a:p>
        </p:txBody>
      </p:sp>
      <p:sp>
        <p:nvSpPr>
          <p:cNvPr id="224258" name="Rectangle 2"/>
          <p:cNvSpPr>
            <a:spLocks noGrp="1" noRot="1" noChangeAspect="1" noChangeArrowheads="1" noTextEdit="1"/>
          </p:cNvSpPr>
          <p:nvPr>
            <p:ph type="sldImg"/>
          </p:nvPr>
        </p:nvSpPr>
        <p:spPr>
          <a:ln/>
        </p:spPr>
      </p:sp>
      <p:sp>
        <p:nvSpPr>
          <p:cNvPr id="224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13E699-1E0F-4301-8534-372281D694A7}" type="slidenum">
              <a:rPr lang="en-US"/>
              <a:pPr/>
              <a:t>22</a:t>
            </a:fld>
            <a:endParaRPr lang="en-US"/>
          </a:p>
        </p:txBody>
      </p:sp>
      <p:sp>
        <p:nvSpPr>
          <p:cNvPr id="217090" name="Rectangle 2"/>
          <p:cNvSpPr>
            <a:spLocks noGrp="1" noRot="1" noChangeAspect="1" noChangeArrowheads="1" noTextEdit="1"/>
          </p:cNvSpPr>
          <p:nvPr>
            <p:ph type="sldImg"/>
          </p:nvPr>
        </p:nvSpPr>
        <p:spPr>
          <a:ln/>
        </p:spPr>
      </p:sp>
      <p:sp>
        <p:nvSpPr>
          <p:cNvPr id="217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6DE0D1-E34F-44AD-B3D6-EC961689A247}" type="slidenum">
              <a:rPr lang="en-US"/>
              <a:pPr/>
              <a:t>23</a:t>
            </a:fld>
            <a:endParaRPr lang="en-US"/>
          </a:p>
        </p:txBody>
      </p:sp>
      <p:sp>
        <p:nvSpPr>
          <p:cNvPr id="219138" name="Rectangle 2"/>
          <p:cNvSpPr>
            <a:spLocks noGrp="1" noRot="1" noChangeAspect="1" noChangeArrowheads="1" noTextEdit="1"/>
          </p:cNvSpPr>
          <p:nvPr>
            <p:ph type="sldImg"/>
          </p:nvPr>
        </p:nvSpPr>
        <p:spPr>
          <a:ln/>
        </p:spPr>
      </p:sp>
      <p:sp>
        <p:nvSpPr>
          <p:cNvPr id="219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6D4E7B-1301-48C6-9FAE-1AF85DDDA6B1}" type="slidenum">
              <a:rPr lang="en-US"/>
              <a:pPr/>
              <a:t>24</a:t>
            </a:fld>
            <a:endParaRPr lang="en-US"/>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E90D44-2C58-49AE-901F-52AC27CD7E7B}" type="slidenum">
              <a:rPr lang="en-US"/>
              <a:pPr/>
              <a:t>25</a:t>
            </a:fld>
            <a:endParaRPr lang="en-US"/>
          </a:p>
        </p:txBody>
      </p:sp>
      <p:sp>
        <p:nvSpPr>
          <p:cNvPr id="179202" name="Rectangle 2"/>
          <p:cNvSpPr>
            <a:spLocks noGrp="1" noRot="1" noChangeAspect="1" noChangeArrowheads="1" noTextEdit="1"/>
          </p:cNvSpPr>
          <p:nvPr>
            <p:ph type="sldImg"/>
          </p:nvPr>
        </p:nvSpPr>
        <p:spPr>
          <a:ln/>
        </p:spPr>
      </p:sp>
      <p:sp>
        <p:nvSpPr>
          <p:cNvPr id="179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4E2B5E-7A78-4FAB-BF5D-642EB02D5B53}" type="slidenum">
              <a:rPr lang="en-US"/>
              <a:pPr/>
              <a:t>26</a:t>
            </a:fld>
            <a:endParaRPr lang="en-US"/>
          </a:p>
        </p:txBody>
      </p:sp>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2EABDD-36CE-42AB-A9CF-ADF977821591}" type="slidenum">
              <a:rPr lang="en-US"/>
              <a:pPr/>
              <a:t>27</a:t>
            </a:fld>
            <a:endParaRPr lang="en-US"/>
          </a:p>
        </p:txBody>
      </p:sp>
      <p:sp>
        <p:nvSpPr>
          <p:cNvPr id="191490" name="Rectangle 2"/>
          <p:cNvSpPr>
            <a:spLocks noGrp="1" noRot="1" noChangeAspect="1" noChangeArrowheads="1" noTextEdit="1"/>
          </p:cNvSpPr>
          <p:nvPr>
            <p:ph type="sldImg"/>
          </p:nvPr>
        </p:nvSpPr>
        <p:spPr>
          <a:ln/>
        </p:spPr>
      </p:sp>
      <p:sp>
        <p:nvSpPr>
          <p:cNvPr id="191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5DBC32-1F79-4615-839C-BC4799A06090}" type="slidenum">
              <a:rPr lang="en-US"/>
              <a:pPr/>
              <a:t>28</a:t>
            </a:fld>
            <a:endParaRPr lang="en-US"/>
          </a:p>
        </p:txBody>
      </p:sp>
      <p:sp>
        <p:nvSpPr>
          <p:cNvPr id="192514" name="Rectangle 2"/>
          <p:cNvSpPr>
            <a:spLocks noGrp="1" noRot="1" noChangeAspect="1" noChangeArrowheads="1" noTextEdit="1"/>
          </p:cNvSpPr>
          <p:nvPr>
            <p:ph type="sldImg"/>
          </p:nvPr>
        </p:nvSpPr>
        <p:spPr>
          <a:ln/>
        </p:spPr>
      </p:sp>
      <p:sp>
        <p:nvSpPr>
          <p:cNvPr id="192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410190-3191-41D2-8BB3-580DCE377600}" type="slidenum">
              <a:rPr lang="en-US"/>
              <a:pPr/>
              <a:t>29</a:t>
            </a:fld>
            <a:endParaRPr lang="en-US"/>
          </a:p>
        </p:txBody>
      </p:sp>
      <p:sp>
        <p:nvSpPr>
          <p:cNvPr id="193538" name="Rectangle 2"/>
          <p:cNvSpPr>
            <a:spLocks noGrp="1" noRot="1" noChangeAspect="1" noChangeArrowheads="1" noTextEdit="1"/>
          </p:cNvSpPr>
          <p:nvPr>
            <p:ph type="sldImg"/>
          </p:nvPr>
        </p:nvSpPr>
        <p:spPr>
          <a:ln/>
        </p:spPr>
      </p:sp>
      <p:sp>
        <p:nvSpPr>
          <p:cNvPr id="193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ln/>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58CF5F-5425-4160-9A9F-6793CB1B947F}" type="slidenum">
              <a:rPr lang="en-US"/>
              <a:pPr/>
              <a:t>30</a:t>
            </a:fld>
            <a:endParaRPr lang="en-US"/>
          </a:p>
        </p:txBody>
      </p:sp>
      <p:sp>
        <p:nvSpPr>
          <p:cNvPr id="194562" name="Rectangle 2"/>
          <p:cNvSpPr>
            <a:spLocks noGrp="1" noRot="1" noChangeAspect="1" noChangeArrowheads="1" noTextEdit="1"/>
          </p:cNvSpPr>
          <p:nvPr>
            <p:ph type="sldImg"/>
          </p:nvPr>
        </p:nvSpPr>
        <p:spPr>
          <a:ln/>
        </p:spPr>
      </p:sp>
      <p:sp>
        <p:nvSpPr>
          <p:cNvPr id="194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C4E686-60C7-471E-B075-FF1EAD576E34}" type="slidenum">
              <a:rPr lang="en-US"/>
              <a:pPr/>
              <a:t>31</a:t>
            </a:fld>
            <a:endParaRPr lang="en-US"/>
          </a:p>
        </p:txBody>
      </p:sp>
      <p:sp>
        <p:nvSpPr>
          <p:cNvPr id="200706" name="Rectangle 2"/>
          <p:cNvSpPr>
            <a:spLocks noGrp="1" noRot="1" noChangeAspect="1" noChangeArrowheads="1" noTextEdit="1"/>
          </p:cNvSpPr>
          <p:nvPr>
            <p:ph type="sldImg"/>
          </p:nvPr>
        </p:nvSpPr>
        <p:spPr>
          <a:ln/>
        </p:spPr>
      </p:sp>
      <p:sp>
        <p:nvSpPr>
          <p:cNvPr id="200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581F5D-7646-400A-99EE-5A4672257837}" type="slidenum">
              <a:rPr lang="en-US"/>
              <a:pPr/>
              <a:t>32</a:t>
            </a:fld>
            <a:endParaRPr lang="en-US"/>
          </a:p>
        </p:txBody>
      </p:sp>
      <p:sp>
        <p:nvSpPr>
          <p:cNvPr id="205826" name="Rectangle 2"/>
          <p:cNvSpPr>
            <a:spLocks noGrp="1" noRot="1" noChangeAspect="1" noChangeArrowheads="1" noTextEdit="1"/>
          </p:cNvSpPr>
          <p:nvPr>
            <p:ph type="sldImg"/>
          </p:nvPr>
        </p:nvSpPr>
        <p:spPr>
          <a:ln/>
        </p:spPr>
      </p:sp>
      <p:sp>
        <p:nvSpPr>
          <p:cNvPr id="205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609B91-DDAA-488D-BE4C-7DA4389F878D}" type="slidenum">
              <a:rPr lang="en-US" smtClean="0"/>
              <a:pPr/>
              <a:t>33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609B91-DDAA-488D-BE4C-7DA4389F878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609B91-DDAA-488D-BE4C-7DA4389F878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609B91-DDAA-488D-BE4C-7DA4389F878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609B91-DDAA-488D-BE4C-7DA4389F878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609B91-DDAA-488D-BE4C-7DA4389F878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609B91-DDAA-488D-BE4C-7DA4389F878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D21D778-B565-4D7E-94D7-64010A445B68}" type="datetimeFigureOut">
              <a:rPr lang="en-US" smtClean="0"/>
              <a:pPr/>
              <a:t>3/17/2009</a:t>
            </a:fld>
            <a:endParaRPr lang="en-US"/>
          </a:p>
        </p:txBody>
      </p:sp>
      <p:sp>
        <p:nvSpPr>
          <p:cNvPr id="17" name="Footer Placeholder 16"/>
          <p:cNvSpPr>
            <a:spLocks noGrp="1"/>
          </p:cNvSpPr>
          <p:nvPr>
            <p:ph type="ftr" sz="quarter" idx="11"/>
          </p:nvPr>
        </p:nvSpPr>
        <p:spPr/>
        <p:txBody>
          <a:bodyPr/>
          <a:lstStyle/>
          <a:p>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a:t>‹#›</a:t>
            </a:fld>
            <a:endParaRPr kumimoji="0"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21D778-B565-4D7E-94D7-64010A445B68}" type="datetimeFigureOut">
              <a:rPr lang="en-US" smtClean="0"/>
              <a:pPr/>
              <a:t>3/17/2009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C6B1FF6-39B9-40F5-8B67-33C6354A3D4F}" type="slidenum">
              <a:rPr kumimoji="0" lang="en-US" smtClean="0"/>
              <a:pPr/>
              <a:t>‹#›</a:t>
            </a:fld>
            <a:endParaRPr kumimoji="0"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21D778-B565-4D7E-94D7-64010A445B68}" type="datetimeFigureOut">
              <a:rPr lang="en-US" smtClean="0"/>
              <a:pPr/>
              <a:t>3/17/2009</a:t>
            </a:fld>
            <a:endParaRPr lang="en-US"/>
          </a:p>
        </p:txBody>
      </p:sp>
      <p:sp>
        <p:nvSpPr>
          <p:cNvPr id="5" name="Footer Placeholder 4"/>
          <p:cNvSpPr>
            <a:spLocks noGrp="1"/>
          </p:cNvSpPr>
          <p:nvPr>
            <p:ph type="ftr" sz="quarter" idx="11"/>
          </p:nvPr>
        </p:nvSpPr>
        <p:spPr/>
        <p:txBody>
          <a:bodyPr/>
          <a:lstStyle/>
          <a:p>
            <a:endParaRPr kumimoji="0"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D21D778-B565-4D7E-94D7-64010A445B68}" type="datetimeFigureOut">
              <a:rPr lang="en-US" smtClean="0"/>
              <a:pPr/>
              <a:t>3/17/2009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4361688" y="1026372"/>
            <a:ext cx="457200" cy="441325"/>
          </a:xfrm>
        </p:spPr>
        <p:txBody>
          <a:bodyPr/>
          <a:lstStyle/>
          <a:p>
            <a:fld id="{2C6B1FF6-39B9-40F5-8B67-33C6354A3D4F}" type="slidenum">
              <a:rPr kumimoji="0" lang="en-US" smtClean="0"/>
              <a:pPr/>
              <a:t>‹#›</a:t>
            </a:fld>
            <a:endParaRPr kumimoji="0"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kumimoji="0" lang="en-US"/>
          </a:p>
        </p:txBody>
      </p:sp>
      <p:sp>
        <p:nvSpPr>
          <p:cNvPr id="4" name="Date Placeholder 3"/>
          <p:cNvSpPr>
            <a:spLocks noGrp="1"/>
          </p:cNvSpPr>
          <p:nvPr>
            <p:ph type="dt" sz="half" idx="10"/>
          </p:nvPr>
        </p:nvSpPr>
        <p:spPr/>
        <p:txBody>
          <a:bodyPr/>
          <a:lstStyle/>
          <a:p>
            <a:fld id="{9D21D778-B565-4D7E-94D7-64010A445B68}" type="datetimeFigureOut">
              <a:rPr lang="en-US" smtClean="0"/>
              <a:pPr/>
              <a:t>3/17/2009</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a:t>‹#›</a:t>
            </a:fld>
            <a:endParaRPr kumimoji="0" lang="en-US" dirty="0">
              <a:solidFill>
                <a:schemeClr val="accent3">
                  <a:shade val="75000"/>
                </a:scheme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D21D778-B565-4D7E-94D7-64010A445B68}" type="datetimeFigureOut">
              <a:rPr lang="en-US" smtClean="0"/>
              <a:pPr/>
              <a:t>3/17/2009</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a:t>‹#›</a:t>
            </a:fld>
            <a:endParaRPr kumimoji="0"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D21D778-B565-4D7E-94D7-64010A445B68}" type="datetimeFigureOut">
              <a:rPr lang="en-US" smtClean="0"/>
              <a:pPr/>
              <a:t>3/17/2009</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kumimoji="0"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lgn="ctr" eaLnBrk="1" latinLnBrk="0" hangingPunct="1"/>
            <a:fld id="{2C6B1FF6-39B9-40F5-8B67-33C6354A3D4F}" type="slidenum">
              <a:rPr kumimoji="0" lang="en-US" smtClean="0"/>
              <a:pPr algn="ctr" eaLnBrk="1" latinLnBrk="0" hangingPunct="1"/>
              <a:t>‹#›</a:t>
            </a:fld>
            <a:endParaRPr kumimoji="0"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D21D778-B565-4D7E-94D7-64010A445B68}" type="datetimeFigureOut">
              <a:rPr lang="en-US" smtClean="0"/>
              <a:pPr/>
              <a:t>3/17/2009</a:t>
            </a:fld>
            <a:endParaRPr lang="en-US"/>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a:xfrm>
            <a:off x="4343400" y="1036020"/>
            <a:ext cx="457200" cy="441325"/>
          </a:xfrm>
        </p:spPr>
        <p:txBody>
          <a:bodyPr/>
          <a:lstStyle/>
          <a:p>
            <a:fld id="{2C6B1FF6-39B9-40F5-8B67-33C6354A3D4F}" type="slidenum">
              <a:rPr kumimoji="0" lang="en-US" smtClean="0"/>
              <a:pPr/>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9D21D778-B565-4D7E-94D7-64010A445B68}" type="datetimeFigureOut">
              <a:rPr lang="en-US" smtClean="0"/>
              <a:pPr/>
              <a:t>3/17/2009</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C6B1FF6-39B9-40F5-8B67-33C6354A3D4F}" type="slidenum">
              <a:rPr kumimoji="0" lang="en-US" smtClean="0"/>
              <a:pPr/>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C6B1FF6-39B9-40F5-8B67-33C6354A3D4F}" type="slidenum">
              <a:rPr kumimoji="0" lang="en-US" smtClean="0"/>
              <a:pPr/>
              <a:t>‹#›</a:t>
            </a:fld>
            <a:endParaRPr kumimoji="0" lang="en-US" dirty="0">
              <a:solidFill>
                <a:schemeClr val="accent3">
                  <a:shade val="75000"/>
                </a:scheme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9D21D778-B565-4D7E-94D7-64010A445B68}" type="datetimeFigureOut">
              <a:rPr lang="en-US" smtClean="0"/>
              <a:pPr/>
              <a:t>3/17/2009</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C6B1FF6-39B9-40F5-8B67-33C6354A3D4F}" type="slidenum">
              <a:rPr kumimoji="0" lang="en-US" smtClean="0"/>
              <a:pPr/>
              <a:t>‹#›</a:t>
            </a:fld>
            <a:endParaRPr kumimoji="0"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9D21D778-B565-4D7E-94D7-64010A445B68}" type="datetimeFigureOut">
              <a:rPr lang="en-US" smtClean="0"/>
              <a:pPr/>
              <a:t>3/17/2009</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lgn="r" eaLnBrk="1" latinLnBrk="0" hangingPunct="1"/>
            <a:fld id="{9D21D778-B565-4D7E-94D7-64010A445B68}" type="datetimeFigureOut">
              <a:rPr lang="en-US" smtClean="0"/>
              <a:pPr algn="r" eaLnBrk="1" latinLnBrk="0" hangingPunct="1"/>
              <a:t>3/17/2009</a:t>
            </a:fld>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lgn="l" eaLnBrk="1" latinLnBrk="0" hangingPunct="1"/>
            <a:endParaRPr kumimoji="0"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0" name="Rectangle 14"/>
          <p:cNvSpPr>
            <a:spLocks noChangeArrowheads="1"/>
          </p:cNvSpPr>
          <p:nvPr userDrawn="1"/>
        </p:nvSpPr>
        <p:spPr bwMode="auto">
          <a:xfrm>
            <a:off x="-76200" y="0"/>
            <a:ext cx="9296400" cy="685800"/>
          </a:xfrm>
          <a:prstGeom prst="rect">
            <a:avLst/>
          </a:prstGeom>
          <a:solidFill>
            <a:schemeClr val="bg1"/>
          </a:solidFill>
          <a:ln w="9525">
            <a:solidFill>
              <a:schemeClr val="tx1"/>
            </a:solidFill>
            <a:miter lim="800000"/>
            <a:headEnd/>
            <a:tailEnd/>
          </a:ln>
          <a:effectLst/>
        </p:spPr>
        <p:txBody>
          <a:bodyPr wrap="none" anchor="ctr"/>
          <a:lstStyle/>
          <a:p>
            <a:endParaRPr lang="en-US"/>
          </a:p>
        </p:txBody>
      </p:sp>
      <p:sp>
        <p:nvSpPr>
          <p:cNvPr id="21" name="Rectangle 15"/>
          <p:cNvSpPr>
            <a:spLocks noChangeArrowheads="1"/>
          </p:cNvSpPr>
          <p:nvPr userDrawn="1"/>
        </p:nvSpPr>
        <p:spPr bwMode="auto">
          <a:xfrm>
            <a:off x="-76200" y="6172200"/>
            <a:ext cx="9296400" cy="838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pic>
        <p:nvPicPr>
          <p:cNvPr id="24" name="Picture 17"/>
          <p:cNvPicPr>
            <a:picLocks noChangeAspect="1" noChangeArrowheads="1"/>
          </p:cNvPicPr>
          <p:nvPr userDrawn="1"/>
        </p:nvPicPr>
        <p:blipFill>
          <a:blip r:embed="rId13"/>
          <a:srcRect/>
          <a:stretch>
            <a:fillRect/>
          </a:stretch>
        </p:blipFill>
        <p:spPr bwMode="auto">
          <a:xfrm>
            <a:off x="609600" y="131763"/>
            <a:ext cx="2209800" cy="439737"/>
          </a:xfrm>
          <a:prstGeom prst="rect">
            <a:avLst/>
          </a:prstGeom>
          <a:noFill/>
        </p:spPr>
      </p:pic>
      <p:sp>
        <p:nvSpPr>
          <p:cNvPr id="25" name="Text Box 18"/>
          <p:cNvSpPr txBox="1">
            <a:spLocks noChangeArrowheads="1"/>
          </p:cNvSpPr>
          <p:nvPr userDrawn="1"/>
        </p:nvSpPr>
        <p:spPr bwMode="auto">
          <a:xfrm>
            <a:off x="533400" y="6278563"/>
            <a:ext cx="8229600" cy="579437"/>
          </a:xfrm>
          <a:prstGeom prst="rect">
            <a:avLst/>
          </a:prstGeom>
          <a:noFill/>
          <a:ln w="9525">
            <a:noFill/>
            <a:miter lim="800000"/>
            <a:headEnd/>
            <a:tailEnd/>
          </a:ln>
          <a:effectLst/>
        </p:spPr>
        <p:txBody>
          <a:bodyPr>
            <a:spAutoFit/>
          </a:bodyPr>
          <a:lstStyle/>
          <a:p>
            <a:r>
              <a:rPr lang="en-US" sz="3200" i="1">
                <a:solidFill>
                  <a:srgbClr val="FF0000"/>
                </a:solidFill>
                <a:latin typeface="Verdana" pitchFamily="34" charset="0"/>
                <a:ea typeface="ＭＳ Ｐゴシック" pitchFamily="1" charset="-128"/>
              </a:rPr>
              <a:t>Leadership for the Global Marketplace</a:t>
            </a:r>
            <a:endParaRPr lang="en-US" sz="1000" b="1" i="1">
              <a:solidFill>
                <a:srgbClr val="FF0000"/>
              </a:solidFill>
              <a:latin typeface="Verdana" pitchFamily="34" charset="0"/>
              <a:ea typeface="ＭＳ Ｐゴシック" pitchFamily="1" charset="-128"/>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invitrogen.co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kpmg.co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1.xml"/><Relationship Id="rId1" Type="http://schemas.openxmlformats.org/officeDocument/2006/relationships/video" Target="file:///C:\Documents%20and%20Settings\mballam\My%20Documents\Global%20Entrepreneurship\SDSU.wmv" TargetMode="External"/><Relationship Id="rId4" Type="http://schemas.openxmlformats.org/officeDocument/2006/relationships/image" Target="../media/image13.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ideo" Target="file:///C:\Documents%20and%20Settings\mballam\My%20Documents\Global%20Entrepreneurship\SDSU.wmv" TargetMode="Externa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ideo" Target="file:///C:\Documents%20and%20Settings\mballam\My%20Documents\Global%20Entrepreneurship\SDSU.wmv" TargetMode="Externa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a:xfrm>
            <a:off x="609600" y="762000"/>
            <a:ext cx="7848600" cy="1600200"/>
          </a:xfrm>
        </p:spPr>
        <p:txBody>
          <a:bodyPr>
            <a:normAutofit fontScale="90000"/>
          </a:bodyPr>
          <a:lstStyle/>
          <a:p>
            <a:pPr algn="ctr"/>
            <a:r>
              <a:rPr lang="en-US" sz="2800" dirty="0">
                <a:solidFill>
                  <a:schemeClr val="tx1"/>
                </a:solidFill>
              </a:rPr>
              <a:t/>
            </a:r>
            <a:br>
              <a:rPr lang="en-US" sz="2800" dirty="0">
                <a:solidFill>
                  <a:schemeClr val="tx1"/>
                </a:solidFill>
              </a:rPr>
            </a:br>
            <a:r>
              <a:rPr lang="en-US" sz="2800" dirty="0">
                <a:solidFill>
                  <a:schemeClr val="tx1"/>
                </a:solidFill>
                <a:latin typeface="Calibri" pitchFamily="34" charset="0"/>
              </a:rPr>
              <a:t/>
            </a:r>
            <a:br>
              <a:rPr lang="en-US" sz="2800" dirty="0">
                <a:solidFill>
                  <a:schemeClr val="tx1"/>
                </a:solidFill>
                <a:latin typeface="Calibri" pitchFamily="34" charset="0"/>
              </a:rPr>
            </a:br>
            <a:r>
              <a:rPr lang="en-US" sz="2800" dirty="0" smtClean="0">
                <a:solidFill>
                  <a:schemeClr val="tx1"/>
                </a:solidFill>
                <a:latin typeface="Calibri" pitchFamily="34" charset="0"/>
              </a:rPr>
              <a:t>Title VI 50</a:t>
            </a:r>
            <a:r>
              <a:rPr lang="en-US" sz="2800" baseline="30000" dirty="0" smtClean="0">
                <a:solidFill>
                  <a:schemeClr val="tx1"/>
                </a:solidFill>
                <a:latin typeface="Calibri" pitchFamily="34" charset="0"/>
              </a:rPr>
              <a:t>th</a:t>
            </a:r>
            <a:r>
              <a:rPr lang="en-US" sz="2800" dirty="0" smtClean="0">
                <a:solidFill>
                  <a:schemeClr val="tx1"/>
                </a:solidFill>
                <a:latin typeface="Calibri" pitchFamily="34" charset="0"/>
              </a:rPr>
              <a:t> Anniversary Conference </a:t>
            </a:r>
            <a:r>
              <a:rPr lang="en-US" sz="2800" dirty="0">
                <a:solidFill>
                  <a:schemeClr val="tx1"/>
                </a:solidFill>
                <a:latin typeface="Calibri" pitchFamily="34" charset="0"/>
              </a:rPr>
              <a:t/>
            </a:r>
            <a:br>
              <a:rPr lang="en-US" sz="2800" dirty="0">
                <a:solidFill>
                  <a:schemeClr val="tx1"/>
                </a:solidFill>
                <a:latin typeface="Calibri" pitchFamily="34" charset="0"/>
              </a:rPr>
            </a:br>
            <a:r>
              <a:rPr lang="en-US" sz="2000" dirty="0">
                <a:solidFill>
                  <a:schemeClr val="tx1"/>
                </a:solidFill>
                <a:latin typeface="Calibri" pitchFamily="34" charset="0"/>
              </a:rPr>
              <a:t/>
            </a:r>
            <a:br>
              <a:rPr lang="en-US" sz="2000" dirty="0">
                <a:solidFill>
                  <a:schemeClr val="tx1"/>
                </a:solidFill>
                <a:latin typeface="Calibri" pitchFamily="34" charset="0"/>
              </a:rPr>
            </a:br>
            <a:r>
              <a:rPr lang="en-US" sz="2000" dirty="0">
                <a:solidFill>
                  <a:schemeClr val="tx1"/>
                </a:solidFill>
                <a:latin typeface="Calibri" pitchFamily="34" charset="0"/>
              </a:rPr>
              <a:t/>
            </a:r>
            <a:br>
              <a:rPr lang="en-US" sz="2000" dirty="0">
                <a:solidFill>
                  <a:schemeClr val="tx1"/>
                </a:solidFill>
                <a:latin typeface="Calibri" pitchFamily="34" charset="0"/>
              </a:rPr>
            </a:br>
            <a:r>
              <a:rPr lang="en-US" sz="2000" dirty="0">
                <a:solidFill>
                  <a:schemeClr val="tx1"/>
                </a:solidFill>
                <a:latin typeface="Calibri" pitchFamily="34" charset="0"/>
              </a:rPr>
              <a:t>Washington, DC</a:t>
            </a:r>
            <a:br>
              <a:rPr lang="en-US" sz="2000" dirty="0">
                <a:solidFill>
                  <a:schemeClr val="tx1"/>
                </a:solidFill>
                <a:latin typeface="Calibri" pitchFamily="34" charset="0"/>
              </a:rPr>
            </a:br>
            <a:r>
              <a:rPr lang="en-US" sz="2000" dirty="0" smtClean="0">
                <a:solidFill>
                  <a:schemeClr val="tx1"/>
                </a:solidFill>
                <a:latin typeface="Calibri" pitchFamily="34" charset="0"/>
              </a:rPr>
              <a:t>March 19 – 21, 2009</a:t>
            </a:r>
            <a:endParaRPr lang="en-US" sz="2000" dirty="0">
              <a:solidFill>
                <a:schemeClr val="tx1"/>
              </a:solidFill>
              <a:latin typeface="Calibri" pitchFamily="34" charset="0"/>
            </a:endParaRPr>
          </a:p>
        </p:txBody>
      </p:sp>
      <p:sp>
        <p:nvSpPr>
          <p:cNvPr id="222211" name="Rectangle 3"/>
          <p:cNvSpPr>
            <a:spLocks noGrp="1" noChangeArrowheads="1"/>
          </p:cNvSpPr>
          <p:nvPr>
            <p:ph sz="quarter" idx="1"/>
          </p:nvPr>
        </p:nvSpPr>
        <p:spPr bwMode="auto">
          <a:xfrm>
            <a:off x="457200" y="2438400"/>
            <a:ext cx="8229600" cy="3657600"/>
          </a:xfrm>
          <a:noFill/>
          <a:ln>
            <a:miter lim="800000"/>
            <a:headEnd/>
            <a:tailEnd/>
          </a:ln>
        </p:spPr>
        <p:txBody>
          <a:bodyPr vert="horz" wrap="square" lIns="91440" tIns="45720" rIns="91440" bIns="45720" numCol="1" anchor="t" anchorCtr="0" compatLnSpc="1">
            <a:prstTxWarp prst="textNoShape">
              <a:avLst/>
            </a:prstTxWarp>
            <a:normAutofit/>
          </a:bodyPr>
          <a:lstStyle/>
          <a:p>
            <a:pPr>
              <a:lnSpc>
                <a:spcPct val="80000"/>
              </a:lnSpc>
            </a:pPr>
            <a:endParaRPr lang="en-US" sz="1600" dirty="0"/>
          </a:p>
          <a:p>
            <a:pPr>
              <a:lnSpc>
                <a:spcPct val="80000"/>
              </a:lnSpc>
            </a:pPr>
            <a:endParaRPr lang="en-US" sz="2200" dirty="0">
              <a:solidFill>
                <a:schemeClr val="tx1"/>
              </a:solidFill>
            </a:endParaRPr>
          </a:p>
          <a:p>
            <a:pPr algn="ctr">
              <a:lnSpc>
                <a:spcPct val="80000"/>
              </a:lnSpc>
              <a:buNone/>
            </a:pPr>
            <a:r>
              <a:rPr lang="en-US" sz="2200" b="1" dirty="0" smtClean="0">
                <a:solidFill>
                  <a:schemeClr val="tx1"/>
                </a:solidFill>
                <a:latin typeface="Calibri" pitchFamily="34" charset="0"/>
              </a:rPr>
              <a:t>“Engaging Corporate Partners in the Development </a:t>
            </a:r>
            <a:r>
              <a:rPr lang="en-US" sz="2200" b="1" dirty="0" smtClean="0">
                <a:solidFill>
                  <a:schemeClr val="tx1"/>
                </a:solidFill>
                <a:latin typeface="Calibri" pitchFamily="34" charset="0"/>
              </a:rPr>
              <a:t>of</a:t>
            </a:r>
          </a:p>
          <a:p>
            <a:pPr algn="ctr">
              <a:lnSpc>
                <a:spcPct val="80000"/>
              </a:lnSpc>
              <a:buNone/>
            </a:pPr>
            <a:endParaRPr lang="en-US" sz="2200" b="1" dirty="0" smtClean="0">
              <a:solidFill>
                <a:schemeClr val="tx1"/>
              </a:solidFill>
              <a:latin typeface="Calibri" pitchFamily="34" charset="0"/>
            </a:endParaRPr>
          </a:p>
          <a:p>
            <a:pPr algn="ctr">
              <a:lnSpc>
                <a:spcPct val="80000"/>
              </a:lnSpc>
              <a:buNone/>
            </a:pPr>
            <a:r>
              <a:rPr lang="en-US" sz="2800" b="1" dirty="0" smtClean="0">
                <a:solidFill>
                  <a:schemeClr val="tx1"/>
                </a:solidFill>
                <a:latin typeface="Calibri" pitchFamily="34" charset="0"/>
              </a:rPr>
              <a:t>SDSU’s </a:t>
            </a:r>
            <a:r>
              <a:rPr lang="en-US" sz="2800" b="1" i="1" dirty="0" smtClean="0">
                <a:solidFill>
                  <a:schemeClr val="tx1"/>
                </a:solidFill>
                <a:latin typeface="Brush Script MT" pitchFamily="66" charset="0"/>
              </a:rPr>
              <a:t>New</a:t>
            </a:r>
            <a:r>
              <a:rPr lang="en-US" sz="2800" b="1" i="1" dirty="0" smtClean="0">
                <a:solidFill>
                  <a:schemeClr val="tx1"/>
                </a:solidFill>
                <a:latin typeface="Calibri" pitchFamily="34" charset="0"/>
              </a:rPr>
              <a:t> </a:t>
            </a:r>
            <a:r>
              <a:rPr lang="en-US" sz="2800" b="1" dirty="0" smtClean="0">
                <a:solidFill>
                  <a:schemeClr val="tx1"/>
                </a:solidFill>
                <a:latin typeface="Calibri" pitchFamily="34" charset="0"/>
              </a:rPr>
              <a:t>Global Entrepreneurship MBA”</a:t>
            </a:r>
            <a:endParaRPr lang="en-US" sz="2800" b="1" dirty="0">
              <a:solidFill>
                <a:schemeClr val="tx1"/>
              </a:solidFill>
              <a:latin typeface="Calibri" pitchFamily="34" charset="0"/>
            </a:endParaRPr>
          </a:p>
          <a:p>
            <a:pPr>
              <a:lnSpc>
                <a:spcPct val="80000"/>
              </a:lnSpc>
            </a:pPr>
            <a:endParaRPr lang="en-US" sz="2400" b="1" dirty="0">
              <a:solidFill>
                <a:schemeClr val="tx1"/>
              </a:solidFill>
              <a:latin typeface="Calibri" pitchFamily="34" charset="0"/>
            </a:endParaRPr>
          </a:p>
          <a:p>
            <a:pPr algn="r">
              <a:lnSpc>
                <a:spcPct val="80000"/>
              </a:lnSpc>
            </a:pPr>
            <a:endParaRPr lang="en-US" sz="1200" dirty="0">
              <a:solidFill>
                <a:schemeClr val="tx1"/>
              </a:solidFill>
            </a:endParaRPr>
          </a:p>
          <a:p>
            <a:pPr algn="r">
              <a:lnSpc>
                <a:spcPct val="80000"/>
              </a:lnSpc>
            </a:pPr>
            <a:endParaRPr lang="en-US" sz="1200" dirty="0">
              <a:solidFill>
                <a:schemeClr val="tx1"/>
              </a:solidFill>
            </a:endParaRPr>
          </a:p>
          <a:p>
            <a:pPr algn="r">
              <a:lnSpc>
                <a:spcPct val="80000"/>
              </a:lnSpc>
            </a:pPr>
            <a:r>
              <a:rPr lang="en-US" sz="1400" dirty="0">
                <a:solidFill>
                  <a:schemeClr val="tx1"/>
                </a:solidFill>
              </a:rPr>
              <a:t>Mark J. Ballam</a:t>
            </a:r>
          </a:p>
          <a:p>
            <a:pPr algn="r">
              <a:lnSpc>
                <a:spcPct val="80000"/>
              </a:lnSpc>
            </a:pPr>
            <a:r>
              <a:rPr lang="en-US" sz="1400" dirty="0">
                <a:solidFill>
                  <a:schemeClr val="tx1"/>
                </a:solidFill>
              </a:rPr>
              <a:t>Center for International Business Education and Research</a:t>
            </a:r>
          </a:p>
          <a:p>
            <a:pPr algn="r">
              <a:lnSpc>
                <a:spcPct val="80000"/>
              </a:lnSpc>
            </a:pPr>
            <a:r>
              <a:rPr lang="en-US" sz="1400" dirty="0">
                <a:solidFill>
                  <a:schemeClr val="tx1"/>
                </a:solidFill>
              </a:rPr>
              <a:t>San Diego State University</a:t>
            </a:r>
            <a:r>
              <a:rPr lang="en-US" sz="1400" dirty="0"/>
              <a:t> </a:t>
            </a:r>
          </a:p>
          <a:p>
            <a:pPr algn="r">
              <a:lnSpc>
                <a:spcPct val="80000"/>
              </a:lnSpc>
              <a:buNone/>
            </a:pPr>
            <a:r>
              <a:rPr lang="en-US" sz="1600" dirty="0"/>
              <a:t> </a:t>
            </a:r>
          </a:p>
          <a:p>
            <a:pPr algn="r">
              <a:lnSpc>
                <a:spcPct val="80000"/>
              </a:lnSpc>
            </a:pPr>
            <a:endParaRPr 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Entrepreneurship MBA</a:t>
            </a:r>
            <a:endParaRPr lang="en-US" dirty="0"/>
          </a:p>
        </p:txBody>
      </p:sp>
      <p:sp>
        <p:nvSpPr>
          <p:cNvPr id="3" name="Content Placeholder 2"/>
          <p:cNvSpPr>
            <a:spLocks noGrp="1"/>
          </p:cNvSpPr>
          <p:nvPr>
            <p:ph sz="quarter" idx="1"/>
          </p:nvPr>
        </p:nvSpPr>
        <p:spPr/>
        <p:txBody>
          <a:bodyPr/>
          <a:lstStyle/>
          <a:p>
            <a:pPr>
              <a:buFont typeface="Wingdings" pitchFamily="2" charset="2"/>
              <a:buChar char="Ø"/>
            </a:pPr>
            <a:r>
              <a:rPr lang="en-US" sz="2800" b="1" dirty="0" smtClean="0">
                <a:latin typeface="Calibri" pitchFamily="34" charset="0"/>
              </a:rPr>
              <a:t>Corporate Partners:</a:t>
            </a:r>
          </a:p>
          <a:p>
            <a:pPr>
              <a:buFont typeface="Wingdings" pitchFamily="2" charset="2"/>
              <a:buChar char="Ø"/>
            </a:pPr>
            <a:r>
              <a:rPr lang="en-US" sz="2400" i="1" dirty="0" smtClean="0"/>
              <a:t>global companies that represent primary industries in San Diego with a growing presence throughout the world; </a:t>
            </a:r>
          </a:p>
          <a:p>
            <a:endParaRPr lang="en-US" sz="2400" i="1" dirty="0" smtClean="0"/>
          </a:p>
          <a:p>
            <a:pPr>
              <a:buFont typeface="Wingdings" pitchFamily="2" charset="2"/>
              <a:buChar char="Ø"/>
            </a:pPr>
            <a:r>
              <a:rPr lang="en-US" sz="2400" i="1" dirty="0" smtClean="0"/>
              <a:t>founded by entrepreneurs and continue to foster a culture of entrepreneurship; </a:t>
            </a:r>
          </a:p>
          <a:p>
            <a:endParaRPr lang="en-US" sz="2400" i="1" dirty="0" smtClean="0"/>
          </a:p>
          <a:p>
            <a:pPr>
              <a:buFont typeface="Wingdings" pitchFamily="2" charset="2"/>
              <a:buChar char="Ø"/>
            </a:pPr>
            <a:r>
              <a:rPr lang="en-US" sz="2400" i="1" dirty="0" smtClean="0"/>
              <a:t>corporate partners will send executives to teach in the program, as well as use their facilities in case study projects. </a:t>
            </a:r>
          </a:p>
          <a:p>
            <a:pPr>
              <a:buFont typeface="Wingdings" pitchFamily="2" charset="2"/>
              <a:buChar char="Ø"/>
            </a:pPr>
            <a:endParaRPr lang="en-US" sz="2800" b="1" dirty="0" smtClean="0">
              <a:latin typeface="Calibri" pitchFamily="34" charset="0"/>
            </a:endParaRPr>
          </a:p>
          <a:p>
            <a:pPr lvl="1">
              <a:buFont typeface="Wingdings" pitchFamily="2" charset="2"/>
              <a:buChar char="Ø"/>
            </a:pPr>
            <a:endParaRPr lang="en-US" sz="2400" b="1" dirty="0" smtClean="0">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1973" name="Picture 5" descr="Qualcomm"/>
          <p:cNvPicPr>
            <a:picLocks noGrp="1" noChangeAspect="1" noChangeArrowheads="1"/>
          </p:cNvPicPr>
          <p:nvPr>
            <p:ph type="subTitle" idx="1"/>
          </p:nvPr>
        </p:nvPicPr>
        <p:blipFill>
          <a:blip r:embed="rId3" cstate="print"/>
          <a:srcRect/>
          <a:stretch>
            <a:fillRect/>
          </a:stretch>
        </p:blipFill>
        <p:spPr bwMode="auto">
          <a:xfrm>
            <a:off x="1143000" y="5181600"/>
            <a:ext cx="2835275" cy="731838"/>
          </a:xfrm>
          <a:noFill/>
          <a:ln>
            <a:miter lim="800000"/>
            <a:headEnd/>
            <a:tailEnd/>
          </a:ln>
        </p:spPr>
      </p:pic>
      <p:sp>
        <p:nvSpPr>
          <p:cNvPr id="211971" name="Rectangle 3"/>
          <p:cNvSpPr>
            <a:spLocks noGrp="1" noChangeArrowheads="1"/>
          </p:cNvSpPr>
          <p:nvPr>
            <p:ph type="ctrTitle"/>
          </p:nvPr>
        </p:nvSpPr>
        <p:spPr>
          <a:xfrm>
            <a:off x="838200" y="838200"/>
            <a:ext cx="7543800" cy="1295400"/>
          </a:xfrm>
        </p:spPr>
        <p:txBody>
          <a:bodyPr/>
          <a:lstStyle/>
          <a:p>
            <a:pPr algn="ctr"/>
            <a:r>
              <a:rPr lang="en-US" sz="2400" dirty="0" smtClean="0">
                <a:solidFill>
                  <a:schemeClr val="tx1">
                    <a:lumMod val="65000"/>
                    <a:lumOff val="35000"/>
                  </a:schemeClr>
                </a:solidFill>
              </a:rPr>
              <a:t>Global Entrepreneurship MBA</a:t>
            </a:r>
            <a:br>
              <a:rPr lang="en-US" sz="2400" dirty="0" smtClean="0">
                <a:solidFill>
                  <a:schemeClr val="tx1">
                    <a:lumMod val="65000"/>
                    <a:lumOff val="35000"/>
                  </a:schemeClr>
                </a:solidFill>
              </a:rPr>
            </a:br>
            <a:r>
              <a:rPr lang="en-US" sz="2400" b="1" dirty="0" smtClean="0">
                <a:latin typeface="Calibri" pitchFamily="34" charset="0"/>
              </a:rPr>
              <a:t>Corporate Partners:</a:t>
            </a:r>
            <a:br>
              <a:rPr lang="en-US" sz="2400" b="1" dirty="0" smtClean="0">
                <a:latin typeface="Calibri" pitchFamily="34" charset="0"/>
              </a:rPr>
            </a:br>
            <a:endParaRPr lang="en-US" sz="2400" dirty="0">
              <a:solidFill>
                <a:schemeClr val="tx1">
                  <a:lumMod val="65000"/>
                  <a:lumOff val="35000"/>
                </a:schemeClr>
              </a:solidFill>
            </a:endParaRPr>
          </a:p>
        </p:txBody>
      </p:sp>
      <p:pic>
        <p:nvPicPr>
          <p:cNvPr id="211974" name="Picture 6" descr="Invitrogen"/>
          <p:cNvPicPr>
            <a:picLocks noChangeAspect="1" noChangeArrowheads="1"/>
          </p:cNvPicPr>
          <p:nvPr/>
        </p:nvPicPr>
        <p:blipFill>
          <a:blip r:embed="rId4"/>
          <a:srcRect/>
          <a:stretch>
            <a:fillRect/>
          </a:stretch>
        </p:blipFill>
        <p:spPr bwMode="auto">
          <a:xfrm>
            <a:off x="2514600" y="3962400"/>
            <a:ext cx="3200400" cy="703263"/>
          </a:xfrm>
          <a:prstGeom prst="rect">
            <a:avLst/>
          </a:prstGeom>
          <a:noFill/>
        </p:spPr>
      </p:pic>
      <p:pic>
        <p:nvPicPr>
          <p:cNvPr id="211975" name="Picture 7" descr="KPMG"/>
          <p:cNvPicPr>
            <a:picLocks noChangeAspect="1" noChangeArrowheads="1"/>
          </p:cNvPicPr>
          <p:nvPr/>
        </p:nvPicPr>
        <p:blipFill>
          <a:blip r:embed="rId5" cstate="print"/>
          <a:srcRect/>
          <a:stretch>
            <a:fillRect/>
          </a:stretch>
        </p:blipFill>
        <p:spPr bwMode="auto">
          <a:xfrm>
            <a:off x="6324600" y="3505200"/>
            <a:ext cx="1919288" cy="914400"/>
          </a:xfrm>
          <a:prstGeom prst="rect">
            <a:avLst/>
          </a:prstGeom>
          <a:noFill/>
        </p:spPr>
      </p:pic>
      <p:pic>
        <p:nvPicPr>
          <p:cNvPr id="211976" name="Picture 8" descr="Microsoft"/>
          <p:cNvPicPr>
            <a:picLocks noChangeAspect="1" noChangeArrowheads="1"/>
          </p:cNvPicPr>
          <p:nvPr/>
        </p:nvPicPr>
        <p:blipFill>
          <a:blip r:embed="rId6"/>
          <a:srcRect/>
          <a:stretch>
            <a:fillRect/>
          </a:stretch>
        </p:blipFill>
        <p:spPr bwMode="auto">
          <a:xfrm>
            <a:off x="5562600" y="5029200"/>
            <a:ext cx="3048000" cy="914400"/>
          </a:xfrm>
          <a:prstGeom prst="rect">
            <a:avLst/>
          </a:prstGeom>
          <a:noFill/>
        </p:spPr>
      </p:pic>
      <p:pic>
        <p:nvPicPr>
          <p:cNvPr id="211977" name="Picture 9" descr="intel-logo"/>
          <p:cNvPicPr>
            <a:picLocks noChangeAspect="1" noChangeArrowheads="1"/>
          </p:cNvPicPr>
          <p:nvPr/>
        </p:nvPicPr>
        <p:blipFill>
          <a:blip r:embed="rId7"/>
          <a:srcRect/>
          <a:stretch>
            <a:fillRect/>
          </a:stretch>
        </p:blipFill>
        <p:spPr bwMode="auto">
          <a:xfrm>
            <a:off x="1371600" y="2743200"/>
            <a:ext cx="2209800" cy="93503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211977"/>
                                        </p:tgtEl>
                                        <p:attrNameLst>
                                          <p:attrName>style.visibility</p:attrName>
                                        </p:attrNameLst>
                                      </p:cBhvr>
                                      <p:to>
                                        <p:strVal val="visible"/>
                                      </p:to>
                                    </p:set>
                                    <p:anim calcmode="lin" valueType="num">
                                      <p:cBhvr>
                                        <p:cTn id="7" dur="1000" fill="hold"/>
                                        <p:tgtEl>
                                          <p:spTgt spid="211977"/>
                                        </p:tgtEl>
                                        <p:attrNameLst>
                                          <p:attrName>ppt_x</p:attrName>
                                        </p:attrNameLst>
                                      </p:cBhvr>
                                      <p:tavLst>
                                        <p:tav tm="0">
                                          <p:val>
                                            <p:strVal val="#ppt_x-.2"/>
                                          </p:val>
                                        </p:tav>
                                        <p:tav tm="100000">
                                          <p:val>
                                            <p:strVal val="#ppt_x"/>
                                          </p:val>
                                        </p:tav>
                                      </p:tavLst>
                                    </p:anim>
                                    <p:anim calcmode="lin" valueType="num">
                                      <p:cBhvr>
                                        <p:cTn id="8" dur="1000" fill="hold"/>
                                        <p:tgtEl>
                                          <p:spTgt spid="211977"/>
                                        </p:tgtEl>
                                        <p:attrNameLst>
                                          <p:attrName>ppt_y</p:attrName>
                                        </p:attrNameLst>
                                      </p:cBhvr>
                                      <p:tavLst>
                                        <p:tav tm="0">
                                          <p:val>
                                            <p:strVal val="#ppt_y"/>
                                          </p:val>
                                        </p:tav>
                                        <p:tav tm="100000">
                                          <p:val>
                                            <p:strVal val="#ppt_y"/>
                                          </p:val>
                                        </p:tav>
                                      </p:tavLst>
                                    </p:anim>
                                    <p:animEffect transition="in" filter="wipe(right)" prLst="gradientSize: 0.1">
                                      <p:cBhvr>
                                        <p:cTn id="9" dur="1000"/>
                                        <p:tgtEl>
                                          <p:spTgt spid="211977"/>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211975"/>
                                        </p:tgtEl>
                                        <p:attrNameLst>
                                          <p:attrName>style.visibility</p:attrName>
                                        </p:attrNameLst>
                                      </p:cBhvr>
                                      <p:to>
                                        <p:strVal val="visible"/>
                                      </p:to>
                                    </p:set>
                                    <p:anim calcmode="lin" valueType="num">
                                      <p:cBhvr>
                                        <p:cTn id="14" dur="1000" fill="hold"/>
                                        <p:tgtEl>
                                          <p:spTgt spid="211975"/>
                                        </p:tgtEl>
                                        <p:attrNameLst>
                                          <p:attrName>ppt_x</p:attrName>
                                        </p:attrNameLst>
                                      </p:cBhvr>
                                      <p:tavLst>
                                        <p:tav tm="0">
                                          <p:val>
                                            <p:strVal val="#ppt_x-.2"/>
                                          </p:val>
                                        </p:tav>
                                        <p:tav tm="100000">
                                          <p:val>
                                            <p:strVal val="#ppt_x"/>
                                          </p:val>
                                        </p:tav>
                                      </p:tavLst>
                                    </p:anim>
                                    <p:anim calcmode="lin" valueType="num">
                                      <p:cBhvr>
                                        <p:cTn id="15" dur="1000" fill="hold"/>
                                        <p:tgtEl>
                                          <p:spTgt spid="211975"/>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11975"/>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211974"/>
                                        </p:tgtEl>
                                        <p:attrNameLst>
                                          <p:attrName>style.visibility</p:attrName>
                                        </p:attrNameLst>
                                      </p:cBhvr>
                                      <p:to>
                                        <p:strVal val="visible"/>
                                      </p:to>
                                    </p:set>
                                    <p:anim calcmode="lin" valueType="num">
                                      <p:cBhvr>
                                        <p:cTn id="21" dur="1000" fill="hold"/>
                                        <p:tgtEl>
                                          <p:spTgt spid="211974"/>
                                        </p:tgtEl>
                                        <p:attrNameLst>
                                          <p:attrName>ppt_x</p:attrName>
                                        </p:attrNameLst>
                                      </p:cBhvr>
                                      <p:tavLst>
                                        <p:tav tm="0">
                                          <p:val>
                                            <p:strVal val="#ppt_x-.2"/>
                                          </p:val>
                                        </p:tav>
                                        <p:tav tm="100000">
                                          <p:val>
                                            <p:strVal val="#ppt_x"/>
                                          </p:val>
                                        </p:tav>
                                      </p:tavLst>
                                    </p:anim>
                                    <p:anim calcmode="lin" valueType="num">
                                      <p:cBhvr>
                                        <p:cTn id="22" dur="1000" fill="hold"/>
                                        <p:tgtEl>
                                          <p:spTgt spid="211974"/>
                                        </p:tgtEl>
                                        <p:attrNameLst>
                                          <p:attrName>ppt_y</p:attrName>
                                        </p:attrNameLst>
                                      </p:cBhvr>
                                      <p:tavLst>
                                        <p:tav tm="0">
                                          <p:val>
                                            <p:strVal val="#ppt_y"/>
                                          </p:val>
                                        </p:tav>
                                        <p:tav tm="100000">
                                          <p:val>
                                            <p:strVal val="#ppt_y"/>
                                          </p:val>
                                        </p:tav>
                                      </p:tavLst>
                                    </p:anim>
                                    <p:animEffect transition="in" filter="wipe(right)" prLst="gradientSize: 0.1">
                                      <p:cBhvr>
                                        <p:cTn id="23" dur="1000"/>
                                        <p:tgtEl>
                                          <p:spTgt spid="211974"/>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211976"/>
                                        </p:tgtEl>
                                        <p:attrNameLst>
                                          <p:attrName>style.visibility</p:attrName>
                                        </p:attrNameLst>
                                      </p:cBhvr>
                                      <p:to>
                                        <p:strVal val="visible"/>
                                      </p:to>
                                    </p:set>
                                    <p:anim calcmode="lin" valueType="num">
                                      <p:cBhvr>
                                        <p:cTn id="28" dur="1000" fill="hold"/>
                                        <p:tgtEl>
                                          <p:spTgt spid="211976"/>
                                        </p:tgtEl>
                                        <p:attrNameLst>
                                          <p:attrName>ppt_x</p:attrName>
                                        </p:attrNameLst>
                                      </p:cBhvr>
                                      <p:tavLst>
                                        <p:tav tm="0">
                                          <p:val>
                                            <p:strVal val="#ppt_x-.2"/>
                                          </p:val>
                                        </p:tav>
                                        <p:tav tm="100000">
                                          <p:val>
                                            <p:strVal val="#ppt_x"/>
                                          </p:val>
                                        </p:tav>
                                      </p:tavLst>
                                    </p:anim>
                                    <p:anim calcmode="lin" valueType="num">
                                      <p:cBhvr>
                                        <p:cTn id="29" dur="1000" fill="hold"/>
                                        <p:tgtEl>
                                          <p:spTgt spid="211976"/>
                                        </p:tgtEl>
                                        <p:attrNameLst>
                                          <p:attrName>ppt_y</p:attrName>
                                        </p:attrNameLst>
                                      </p:cBhvr>
                                      <p:tavLst>
                                        <p:tav tm="0">
                                          <p:val>
                                            <p:strVal val="#ppt_y"/>
                                          </p:val>
                                        </p:tav>
                                        <p:tav tm="100000">
                                          <p:val>
                                            <p:strVal val="#ppt_y"/>
                                          </p:val>
                                        </p:tav>
                                      </p:tavLst>
                                    </p:anim>
                                    <p:animEffect transition="in" filter="wipe(right)" prLst="gradientSize: 0.1">
                                      <p:cBhvr>
                                        <p:cTn id="30" dur="1000"/>
                                        <p:tgtEl>
                                          <p:spTgt spid="211976"/>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nodeType="clickEffect">
                                  <p:stCondLst>
                                    <p:cond delay="0"/>
                                  </p:stCondLst>
                                  <p:childTnLst>
                                    <p:set>
                                      <p:cBhvr>
                                        <p:cTn id="34" dur="1" fill="hold">
                                          <p:stCondLst>
                                            <p:cond delay="0"/>
                                          </p:stCondLst>
                                        </p:cTn>
                                        <p:tgtEl>
                                          <p:spTgt spid="211973"/>
                                        </p:tgtEl>
                                        <p:attrNameLst>
                                          <p:attrName>style.visibility</p:attrName>
                                        </p:attrNameLst>
                                      </p:cBhvr>
                                      <p:to>
                                        <p:strVal val="visible"/>
                                      </p:to>
                                    </p:set>
                                    <p:anim calcmode="lin" valueType="num">
                                      <p:cBhvr>
                                        <p:cTn id="35" dur="1000" fill="hold"/>
                                        <p:tgtEl>
                                          <p:spTgt spid="211973"/>
                                        </p:tgtEl>
                                        <p:attrNameLst>
                                          <p:attrName>ppt_x</p:attrName>
                                        </p:attrNameLst>
                                      </p:cBhvr>
                                      <p:tavLst>
                                        <p:tav tm="0">
                                          <p:val>
                                            <p:strVal val="#ppt_x-.2"/>
                                          </p:val>
                                        </p:tav>
                                        <p:tav tm="100000">
                                          <p:val>
                                            <p:strVal val="#ppt_x"/>
                                          </p:val>
                                        </p:tav>
                                      </p:tavLst>
                                    </p:anim>
                                    <p:anim calcmode="lin" valueType="num">
                                      <p:cBhvr>
                                        <p:cTn id="36" dur="1000" fill="hold"/>
                                        <p:tgtEl>
                                          <p:spTgt spid="211973"/>
                                        </p:tgtEl>
                                        <p:attrNameLst>
                                          <p:attrName>ppt_y</p:attrName>
                                        </p:attrNameLst>
                                      </p:cBhvr>
                                      <p:tavLst>
                                        <p:tav tm="0">
                                          <p:val>
                                            <p:strVal val="#ppt_y"/>
                                          </p:val>
                                        </p:tav>
                                        <p:tav tm="100000">
                                          <p:val>
                                            <p:strVal val="#ppt_y"/>
                                          </p:val>
                                        </p:tav>
                                      </p:tavLst>
                                    </p:anim>
                                    <p:animEffect transition="in" filter="wipe(right)" prLst="gradientSize: 0.1">
                                      <p:cBhvr>
                                        <p:cTn id="37" dur="1000"/>
                                        <p:tgtEl>
                                          <p:spTgt spid="2119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p:txBody>
          <a:bodyPr>
            <a:normAutofit fontScale="90000"/>
          </a:bodyPr>
          <a:lstStyle/>
          <a:p>
            <a:r>
              <a:rPr lang="en-US" sz="3600">
                <a:solidFill>
                  <a:schemeClr val="tx1"/>
                </a:solidFill>
              </a:rPr>
              <a:t>What are the emerging national needs?  How they’ve changed:</a:t>
            </a:r>
          </a:p>
        </p:txBody>
      </p:sp>
      <p:sp>
        <p:nvSpPr>
          <p:cNvPr id="206851" name="Rectangle 3"/>
          <p:cNvSpPr>
            <a:spLocks noGrp="1" noChangeArrowheads="1"/>
          </p:cNvSpPr>
          <p:nvPr>
            <p:ph sz="quarter" idx="1"/>
          </p:nvPr>
        </p:nvSpPr>
        <p:spPr bwMode="auto">
          <a:xfrm>
            <a:off x="457200" y="2590800"/>
            <a:ext cx="8229600" cy="3276600"/>
          </a:xfrm>
          <a:noFill/>
          <a:ln>
            <a:miter lim="800000"/>
            <a:headEnd/>
            <a:tailEnd/>
          </a:ln>
        </p:spPr>
        <p:txBody>
          <a:bodyPr vert="horz" wrap="square" lIns="91440" tIns="45720" rIns="91440" bIns="45720" numCol="1" anchor="t" anchorCtr="0" compatLnSpc="1">
            <a:prstTxWarp prst="textNoShape">
              <a:avLst/>
            </a:prstTxWarp>
          </a:bodyPr>
          <a:lstStyle/>
          <a:p>
            <a:pPr>
              <a:buFontTx/>
              <a:buChar char="•"/>
            </a:pPr>
            <a:r>
              <a:rPr lang="en-US">
                <a:solidFill>
                  <a:schemeClr val="tx1"/>
                </a:solidFill>
              </a:rPr>
              <a:t>Can’t give managers up for two years</a:t>
            </a:r>
          </a:p>
          <a:p>
            <a:endParaRPr lang="en-US">
              <a:solidFill>
                <a:schemeClr val="tx1"/>
              </a:solidFill>
            </a:endParaRPr>
          </a:p>
          <a:p>
            <a:pPr>
              <a:buFontTx/>
              <a:buChar char="•"/>
            </a:pPr>
            <a:r>
              <a:rPr lang="en-US">
                <a:solidFill>
                  <a:schemeClr val="tx1"/>
                </a:solidFill>
              </a:rPr>
              <a:t> 1-2 weeks abroad is not enough to absorb a culture and gain global competence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subTitle" idx="1"/>
          </p:nvPr>
        </p:nvSpPr>
        <p:spPr bwMode="auto">
          <a:xfrm>
            <a:off x="1371600" y="5562600"/>
            <a:ext cx="6400800" cy="76200"/>
          </a:xfrm>
          <a:noFill/>
          <a:ln>
            <a:miter lim="800000"/>
            <a:headEnd/>
            <a:tailEnd/>
          </a:ln>
        </p:spPr>
        <p:txBody>
          <a:bodyPr vert="horz" wrap="square" lIns="91440" tIns="45720" rIns="91440" bIns="45720" numCol="1" anchor="t" anchorCtr="0" compatLnSpc="1">
            <a:prstTxWarp prst="textNoShape">
              <a:avLst/>
            </a:prstTxWarp>
            <a:normAutofit fontScale="25000" lnSpcReduction="20000"/>
          </a:bodyPr>
          <a:lstStyle/>
          <a:p>
            <a:pPr>
              <a:lnSpc>
                <a:spcPct val="80000"/>
              </a:lnSpc>
            </a:pPr>
            <a:endParaRPr lang="en-US" sz="800"/>
          </a:p>
        </p:txBody>
      </p:sp>
      <p:sp>
        <p:nvSpPr>
          <p:cNvPr id="214019" name="Rectangle 3"/>
          <p:cNvSpPr>
            <a:spLocks noGrp="1" noChangeArrowheads="1"/>
          </p:cNvSpPr>
          <p:nvPr>
            <p:ph type="ctrTitle"/>
          </p:nvPr>
        </p:nvSpPr>
        <p:spPr>
          <a:xfrm>
            <a:off x="5638800" y="2286000"/>
            <a:ext cx="457200" cy="1143000"/>
          </a:xfrm>
        </p:spPr>
        <p:txBody>
          <a:bodyPr/>
          <a:lstStyle/>
          <a:p>
            <a:endParaRPr lang="en-US"/>
          </a:p>
        </p:txBody>
      </p:sp>
      <p:pic>
        <p:nvPicPr>
          <p:cNvPr id="214021" name="Picture 5" descr="Picture1"/>
          <p:cNvPicPr>
            <a:picLocks noChangeAspect="1" noChangeArrowheads="1"/>
          </p:cNvPicPr>
          <p:nvPr/>
        </p:nvPicPr>
        <p:blipFill>
          <a:blip r:embed="rId3"/>
          <a:srcRect/>
          <a:stretch>
            <a:fillRect/>
          </a:stretch>
        </p:blipFill>
        <p:spPr bwMode="auto">
          <a:xfrm>
            <a:off x="185738" y="1028700"/>
            <a:ext cx="8770937" cy="4800600"/>
          </a:xfrm>
          <a:prstGeom prst="rect">
            <a:avLst/>
          </a:prstGeom>
          <a:noFill/>
        </p:spPr>
      </p:pic>
      <p:sp>
        <p:nvSpPr>
          <p:cNvPr id="214022" name="Text Box 6"/>
          <p:cNvSpPr txBox="1">
            <a:spLocks noChangeArrowheads="1"/>
          </p:cNvSpPr>
          <p:nvPr/>
        </p:nvSpPr>
        <p:spPr bwMode="auto">
          <a:xfrm>
            <a:off x="533400" y="1336675"/>
            <a:ext cx="7848600" cy="457200"/>
          </a:xfrm>
          <a:prstGeom prst="rect">
            <a:avLst/>
          </a:prstGeom>
          <a:noFill/>
          <a:ln w="9525">
            <a:noFill/>
            <a:miter lim="800000"/>
            <a:headEnd/>
            <a:tailEnd/>
          </a:ln>
          <a:effectLst/>
        </p:spPr>
        <p:txBody>
          <a:bodyPr>
            <a:spAutoFit/>
          </a:bodyPr>
          <a:lstStyle/>
          <a:p>
            <a:endParaRPr lang="en-US"/>
          </a:p>
        </p:txBody>
      </p:sp>
      <p:sp>
        <p:nvSpPr>
          <p:cNvPr id="214023" name="Text Box 7"/>
          <p:cNvSpPr txBox="1">
            <a:spLocks noChangeArrowheads="1"/>
          </p:cNvSpPr>
          <p:nvPr/>
        </p:nvSpPr>
        <p:spPr bwMode="auto">
          <a:xfrm>
            <a:off x="1431925" y="1489075"/>
            <a:ext cx="6721475" cy="3446463"/>
          </a:xfrm>
          <a:prstGeom prst="rect">
            <a:avLst/>
          </a:prstGeom>
          <a:noFill/>
          <a:ln w="9525">
            <a:noFill/>
            <a:miter lim="800000"/>
            <a:headEnd/>
            <a:tailEnd/>
          </a:ln>
          <a:effectLst/>
        </p:spPr>
        <p:txBody>
          <a:bodyPr>
            <a:spAutoFit/>
          </a:bodyPr>
          <a:lstStyle/>
          <a:p>
            <a:pPr>
              <a:buFontTx/>
              <a:buChar char="•"/>
            </a:pPr>
            <a:r>
              <a:rPr lang="en-US" sz="2800" b="1">
                <a:latin typeface="Calibri" pitchFamily="34" charset="0"/>
              </a:rPr>
              <a:t>Who</a:t>
            </a:r>
            <a:r>
              <a:rPr lang="en-US" sz="2800">
                <a:latin typeface="Calibri" pitchFamily="34" charset="0"/>
              </a:rPr>
              <a:t> are the key constituents?</a:t>
            </a:r>
          </a:p>
          <a:p>
            <a:pPr>
              <a:buFontTx/>
              <a:buChar char="•"/>
            </a:pPr>
            <a:r>
              <a:rPr lang="en-US" sz="2800" b="1">
                <a:latin typeface="Calibri" pitchFamily="34" charset="0"/>
              </a:rPr>
              <a:t>What</a:t>
            </a:r>
            <a:r>
              <a:rPr lang="en-US" sz="2800">
                <a:latin typeface="Calibri" pitchFamily="34" charset="0"/>
              </a:rPr>
              <a:t> are the emerging national needs for international education?  How are these needs changing?</a:t>
            </a:r>
          </a:p>
          <a:p>
            <a:pPr>
              <a:buFontTx/>
              <a:buChar char="•"/>
            </a:pPr>
            <a:r>
              <a:rPr lang="en-US" sz="2800" b="1">
                <a:latin typeface="Calibri" pitchFamily="34" charset="0"/>
              </a:rPr>
              <a:t>How</a:t>
            </a:r>
            <a:r>
              <a:rPr lang="en-US" sz="2800">
                <a:latin typeface="Calibri" pitchFamily="34" charset="0"/>
              </a:rPr>
              <a:t> has SDSU addressed these needs?</a:t>
            </a:r>
          </a:p>
          <a:p>
            <a:pPr>
              <a:buFontTx/>
              <a:buChar char="•"/>
            </a:pPr>
            <a:r>
              <a:rPr lang="en-US" sz="2800" b="1">
                <a:latin typeface="Calibri" pitchFamily="34" charset="0"/>
              </a:rPr>
              <a:t>What</a:t>
            </a:r>
            <a:r>
              <a:rPr lang="en-US" sz="2800">
                <a:latin typeface="Calibri" pitchFamily="34" charset="0"/>
              </a:rPr>
              <a:t> countries/regions present the greatest opportunities?</a:t>
            </a:r>
          </a:p>
          <a:p>
            <a:pPr>
              <a:buFontTx/>
              <a:buChar char="•"/>
            </a:pPr>
            <a:endParaRPr lang="en-US">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14023">
                                            <p:txEl>
                                              <p:pRg st="0" end="0"/>
                                            </p:txEl>
                                          </p:spTgt>
                                        </p:tgtEl>
                                        <p:attrNameLst>
                                          <p:attrName>style.visibility</p:attrName>
                                        </p:attrNameLst>
                                      </p:cBhvr>
                                      <p:to>
                                        <p:strVal val="visible"/>
                                      </p:to>
                                    </p:set>
                                    <p:animEffect transition="in" filter="wipe(down)">
                                      <p:cBhvr>
                                        <p:cTn id="7" dur="580">
                                          <p:stCondLst>
                                            <p:cond delay="0"/>
                                          </p:stCondLst>
                                        </p:cTn>
                                        <p:tgtEl>
                                          <p:spTgt spid="214023">
                                            <p:txEl>
                                              <p:pRg st="0" end="0"/>
                                            </p:txEl>
                                          </p:spTgt>
                                        </p:tgtEl>
                                      </p:cBhvr>
                                    </p:animEffect>
                                    <p:anim calcmode="lin" valueType="num">
                                      <p:cBhvr>
                                        <p:cTn id="8" dur="1822" tmFilter="0,0; 0.14,0.36; 0.43,0.73; 0.71,0.91; 1.0,1.0">
                                          <p:stCondLst>
                                            <p:cond delay="0"/>
                                          </p:stCondLst>
                                        </p:cTn>
                                        <p:tgtEl>
                                          <p:spTgt spid="21402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1402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1402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1402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1402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14023">
                                            <p:txEl>
                                              <p:pRg st="0" end="0"/>
                                            </p:txEl>
                                          </p:spTgt>
                                        </p:tgtEl>
                                      </p:cBhvr>
                                      <p:to x="100000" y="60000"/>
                                    </p:animScale>
                                    <p:animScale>
                                      <p:cBhvr>
                                        <p:cTn id="14" dur="166" decel="50000">
                                          <p:stCondLst>
                                            <p:cond delay="676"/>
                                          </p:stCondLst>
                                        </p:cTn>
                                        <p:tgtEl>
                                          <p:spTgt spid="214023">
                                            <p:txEl>
                                              <p:pRg st="0" end="0"/>
                                            </p:txEl>
                                          </p:spTgt>
                                        </p:tgtEl>
                                      </p:cBhvr>
                                      <p:to x="100000" y="100000"/>
                                    </p:animScale>
                                    <p:animScale>
                                      <p:cBhvr>
                                        <p:cTn id="15" dur="26">
                                          <p:stCondLst>
                                            <p:cond delay="1312"/>
                                          </p:stCondLst>
                                        </p:cTn>
                                        <p:tgtEl>
                                          <p:spTgt spid="214023">
                                            <p:txEl>
                                              <p:pRg st="0" end="0"/>
                                            </p:txEl>
                                          </p:spTgt>
                                        </p:tgtEl>
                                      </p:cBhvr>
                                      <p:to x="100000" y="80000"/>
                                    </p:animScale>
                                    <p:animScale>
                                      <p:cBhvr>
                                        <p:cTn id="16" dur="166" decel="50000">
                                          <p:stCondLst>
                                            <p:cond delay="1338"/>
                                          </p:stCondLst>
                                        </p:cTn>
                                        <p:tgtEl>
                                          <p:spTgt spid="214023">
                                            <p:txEl>
                                              <p:pRg st="0" end="0"/>
                                            </p:txEl>
                                          </p:spTgt>
                                        </p:tgtEl>
                                      </p:cBhvr>
                                      <p:to x="100000" y="100000"/>
                                    </p:animScale>
                                    <p:animScale>
                                      <p:cBhvr>
                                        <p:cTn id="17" dur="26">
                                          <p:stCondLst>
                                            <p:cond delay="1642"/>
                                          </p:stCondLst>
                                        </p:cTn>
                                        <p:tgtEl>
                                          <p:spTgt spid="214023">
                                            <p:txEl>
                                              <p:pRg st="0" end="0"/>
                                            </p:txEl>
                                          </p:spTgt>
                                        </p:tgtEl>
                                      </p:cBhvr>
                                      <p:to x="100000" y="90000"/>
                                    </p:animScale>
                                    <p:animScale>
                                      <p:cBhvr>
                                        <p:cTn id="18" dur="166" decel="50000">
                                          <p:stCondLst>
                                            <p:cond delay="1668"/>
                                          </p:stCondLst>
                                        </p:cTn>
                                        <p:tgtEl>
                                          <p:spTgt spid="214023">
                                            <p:txEl>
                                              <p:pRg st="0" end="0"/>
                                            </p:txEl>
                                          </p:spTgt>
                                        </p:tgtEl>
                                      </p:cBhvr>
                                      <p:to x="100000" y="100000"/>
                                    </p:animScale>
                                    <p:animScale>
                                      <p:cBhvr>
                                        <p:cTn id="19" dur="26">
                                          <p:stCondLst>
                                            <p:cond delay="1808"/>
                                          </p:stCondLst>
                                        </p:cTn>
                                        <p:tgtEl>
                                          <p:spTgt spid="214023">
                                            <p:txEl>
                                              <p:pRg st="0" end="0"/>
                                            </p:txEl>
                                          </p:spTgt>
                                        </p:tgtEl>
                                      </p:cBhvr>
                                      <p:to x="100000" y="95000"/>
                                    </p:animScale>
                                    <p:animScale>
                                      <p:cBhvr>
                                        <p:cTn id="20" dur="166" decel="50000">
                                          <p:stCondLst>
                                            <p:cond delay="1834"/>
                                          </p:stCondLst>
                                        </p:cTn>
                                        <p:tgtEl>
                                          <p:spTgt spid="21402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214023">
                                            <p:txEl>
                                              <p:pRg st="1" end="1"/>
                                            </p:txEl>
                                          </p:spTgt>
                                        </p:tgtEl>
                                        <p:attrNameLst>
                                          <p:attrName>style.visibility</p:attrName>
                                        </p:attrNameLst>
                                      </p:cBhvr>
                                      <p:to>
                                        <p:strVal val="visible"/>
                                      </p:to>
                                    </p:set>
                                    <p:animEffect transition="in" filter="wipe(down)">
                                      <p:cBhvr>
                                        <p:cTn id="25" dur="580">
                                          <p:stCondLst>
                                            <p:cond delay="0"/>
                                          </p:stCondLst>
                                        </p:cTn>
                                        <p:tgtEl>
                                          <p:spTgt spid="214023">
                                            <p:txEl>
                                              <p:pRg st="1" end="1"/>
                                            </p:txEl>
                                          </p:spTgt>
                                        </p:tgtEl>
                                      </p:cBhvr>
                                    </p:animEffect>
                                    <p:anim calcmode="lin" valueType="num">
                                      <p:cBhvr>
                                        <p:cTn id="26" dur="1822" tmFilter="0,0; 0.14,0.36; 0.43,0.73; 0.71,0.91; 1.0,1.0">
                                          <p:stCondLst>
                                            <p:cond delay="0"/>
                                          </p:stCondLst>
                                        </p:cTn>
                                        <p:tgtEl>
                                          <p:spTgt spid="21402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1402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1402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1402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1402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14023">
                                            <p:txEl>
                                              <p:pRg st="1" end="1"/>
                                            </p:txEl>
                                          </p:spTgt>
                                        </p:tgtEl>
                                      </p:cBhvr>
                                      <p:to x="100000" y="60000"/>
                                    </p:animScale>
                                    <p:animScale>
                                      <p:cBhvr>
                                        <p:cTn id="32" dur="166" decel="50000">
                                          <p:stCondLst>
                                            <p:cond delay="676"/>
                                          </p:stCondLst>
                                        </p:cTn>
                                        <p:tgtEl>
                                          <p:spTgt spid="214023">
                                            <p:txEl>
                                              <p:pRg st="1" end="1"/>
                                            </p:txEl>
                                          </p:spTgt>
                                        </p:tgtEl>
                                      </p:cBhvr>
                                      <p:to x="100000" y="100000"/>
                                    </p:animScale>
                                    <p:animScale>
                                      <p:cBhvr>
                                        <p:cTn id="33" dur="26">
                                          <p:stCondLst>
                                            <p:cond delay="1312"/>
                                          </p:stCondLst>
                                        </p:cTn>
                                        <p:tgtEl>
                                          <p:spTgt spid="214023">
                                            <p:txEl>
                                              <p:pRg st="1" end="1"/>
                                            </p:txEl>
                                          </p:spTgt>
                                        </p:tgtEl>
                                      </p:cBhvr>
                                      <p:to x="100000" y="80000"/>
                                    </p:animScale>
                                    <p:animScale>
                                      <p:cBhvr>
                                        <p:cTn id="34" dur="166" decel="50000">
                                          <p:stCondLst>
                                            <p:cond delay="1338"/>
                                          </p:stCondLst>
                                        </p:cTn>
                                        <p:tgtEl>
                                          <p:spTgt spid="214023">
                                            <p:txEl>
                                              <p:pRg st="1" end="1"/>
                                            </p:txEl>
                                          </p:spTgt>
                                        </p:tgtEl>
                                      </p:cBhvr>
                                      <p:to x="100000" y="100000"/>
                                    </p:animScale>
                                    <p:animScale>
                                      <p:cBhvr>
                                        <p:cTn id="35" dur="26">
                                          <p:stCondLst>
                                            <p:cond delay="1642"/>
                                          </p:stCondLst>
                                        </p:cTn>
                                        <p:tgtEl>
                                          <p:spTgt spid="214023">
                                            <p:txEl>
                                              <p:pRg st="1" end="1"/>
                                            </p:txEl>
                                          </p:spTgt>
                                        </p:tgtEl>
                                      </p:cBhvr>
                                      <p:to x="100000" y="90000"/>
                                    </p:animScale>
                                    <p:animScale>
                                      <p:cBhvr>
                                        <p:cTn id="36" dur="166" decel="50000">
                                          <p:stCondLst>
                                            <p:cond delay="1668"/>
                                          </p:stCondLst>
                                        </p:cTn>
                                        <p:tgtEl>
                                          <p:spTgt spid="214023">
                                            <p:txEl>
                                              <p:pRg st="1" end="1"/>
                                            </p:txEl>
                                          </p:spTgt>
                                        </p:tgtEl>
                                      </p:cBhvr>
                                      <p:to x="100000" y="100000"/>
                                    </p:animScale>
                                    <p:animScale>
                                      <p:cBhvr>
                                        <p:cTn id="37" dur="26">
                                          <p:stCondLst>
                                            <p:cond delay="1808"/>
                                          </p:stCondLst>
                                        </p:cTn>
                                        <p:tgtEl>
                                          <p:spTgt spid="214023">
                                            <p:txEl>
                                              <p:pRg st="1" end="1"/>
                                            </p:txEl>
                                          </p:spTgt>
                                        </p:tgtEl>
                                      </p:cBhvr>
                                      <p:to x="100000" y="95000"/>
                                    </p:animScale>
                                    <p:animScale>
                                      <p:cBhvr>
                                        <p:cTn id="38" dur="166" decel="50000">
                                          <p:stCondLst>
                                            <p:cond delay="1834"/>
                                          </p:stCondLst>
                                        </p:cTn>
                                        <p:tgtEl>
                                          <p:spTgt spid="21402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214023">
                                            <p:txEl>
                                              <p:pRg st="2" end="2"/>
                                            </p:txEl>
                                          </p:spTgt>
                                        </p:tgtEl>
                                        <p:attrNameLst>
                                          <p:attrName>style.visibility</p:attrName>
                                        </p:attrNameLst>
                                      </p:cBhvr>
                                      <p:to>
                                        <p:strVal val="visible"/>
                                      </p:to>
                                    </p:set>
                                    <p:animEffect transition="in" filter="wipe(down)">
                                      <p:cBhvr>
                                        <p:cTn id="43" dur="580">
                                          <p:stCondLst>
                                            <p:cond delay="0"/>
                                          </p:stCondLst>
                                        </p:cTn>
                                        <p:tgtEl>
                                          <p:spTgt spid="214023">
                                            <p:txEl>
                                              <p:pRg st="2" end="2"/>
                                            </p:txEl>
                                          </p:spTgt>
                                        </p:tgtEl>
                                      </p:cBhvr>
                                    </p:animEffect>
                                    <p:anim calcmode="lin" valueType="num">
                                      <p:cBhvr>
                                        <p:cTn id="44" dur="1822" tmFilter="0,0; 0.14,0.36; 0.43,0.73; 0.71,0.91; 1.0,1.0">
                                          <p:stCondLst>
                                            <p:cond delay="0"/>
                                          </p:stCondLst>
                                        </p:cTn>
                                        <p:tgtEl>
                                          <p:spTgt spid="21402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1402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1402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1402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1402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14023">
                                            <p:txEl>
                                              <p:pRg st="2" end="2"/>
                                            </p:txEl>
                                          </p:spTgt>
                                        </p:tgtEl>
                                      </p:cBhvr>
                                      <p:to x="100000" y="60000"/>
                                    </p:animScale>
                                    <p:animScale>
                                      <p:cBhvr>
                                        <p:cTn id="50" dur="166" decel="50000">
                                          <p:stCondLst>
                                            <p:cond delay="676"/>
                                          </p:stCondLst>
                                        </p:cTn>
                                        <p:tgtEl>
                                          <p:spTgt spid="214023">
                                            <p:txEl>
                                              <p:pRg st="2" end="2"/>
                                            </p:txEl>
                                          </p:spTgt>
                                        </p:tgtEl>
                                      </p:cBhvr>
                                      <p:to x="100000" y="100000"/>
                                    </p:animScale>
                                    <p:animScale>
                                      <p:cBhvr>
                                        <p:cTn id="51" dur="26">
                                          <p:stCondLst>
                                            <p:cond delay="1312"/>
                                          </p:stCondLst>
                                        </p:cTn>
                                        <p:tgtEl>
                                          <p:spTgt spid="214023">
                                            <p:txEl>
                                              <p:pRg st="2" end="2"/>
                                            </p:txEl>
                                          </p:spTgt>
                                        </p:tgtEl>
                                      </p:cBhvr>
                                      <p:to x="100000" y="80000"/>
                                    </p:animScale>
                                    <p:animScale>
                                      <p:cBhvr>
                                        <p:cTn id="52" dur="166" decel="50000">
                                          <p:stCondLst>
                                            <p:cond delay="1338"/>
                                          </p:stCondLst>
                                        </p:cTn>
                                        <p:tgtEl>
                                          <p:spTgt spid="214023">
                                            <p:txEl>
                                              <p:pRg st="2" end="2"/>
                                            </p:txEl>
                                          </p:spTgt>
                                        </p:tgtEl>
                                      </p:cBhvr>
                                      <p:to x="100000" y="100000"/>
                                    </p:animScale>
                                    <p:animScale>
                                      <p:cBhvr>
                                        <p:cTn id="53" dur="26">
                                          <p:stCondLst>
                                            <p:cond delay="1642"/>
                                          </p:stCondLst>
                                        </p:cTn>
                                        <p:tgtEl>
                                          <p:spTgt spid="214023">
                                            <p:txEl>
                                              <p:pRg st="2" end="2"/>
                                            </p:txEl>
                                          </p:spTgt>
                                        </p:tgtEl>
                                      </p:cBhvr>
                                      <p:to x="100000" y="90000"/>
                                    </p:animScale>
                                    <p:animScale>
                                      <p:cBhvr>
                                        <p:cTn id="54" dur="166" decel="50000">
                                          <p:stCondLst>
                                            <p:cond delay="1668"/>
                                          </p:stCondLst>
                                        </p:cTn>
                                        <p:tgtEl>
                                          <p:spTgt spid="214023">
                                            <p:txEl>
                                              <p:pRg st="2" end="2"/>
                                            </p:txEl>
                                          </p:spTgt>
                                        </p:tgtEl>
                                      </p:cBhvr>
                                      <p:to x="100000" y="100000"/>
                                    </p:animScale>
                                    <p:animScale>
                                      <p:cBhvr>
                                        <p:cTn id="55" dur="26">
                                          <p:stCondLst>
                                            <p:cond delay="1808"/>
                                          </p:stCondLst>
                                        </p:cTn>
                                        <p:tgtEl>
                                          <p:spTgt spid="214023">
                                            <p:txEl>
                                              <p:pRg st="2" end="2"/>
                                            </p:txEl>
                                          </p:spTgt>
                                        </p:tgtEl>
                                      </p:cBhvr>
                                      <p:to x="100000" y="95000"/>
                                    </p:animScale>
                                    <p:animScale>
                                      <p:cBhvr>
                                        <p:cTn id="56" dur="166" decel="50000">
                                          <p:stCondLst>
                                            <p:cond delay="1834"/>
                                          </p:stCondLst>
                                        </p:cTn>
                                        <p:tgtEl>
                                          <p:spTgt spid="21402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214023">
                                            <p:txEl>
                                              <p:pRg st="3" end="3"/>
                                            </p:txEl>
                                          </p:spTgt>
                                        </p:tgtEl>
                                        <p:attrNameLst>
                                          <p:attrName>style.visibility</p:attrName>
                                        </p:attrNameLst>
                                      </p:cBhvr>
                                      <p:to>
                                        <p:strVal val="visible"/>
                                      </p:to>
                                    </p:set>
                                    <p:animEffect transition="in" filter="wipe(down)">
                                      <p:cBhvr>
                                        <p:cTn id="61" dur="580">
                                          <p:stCondLst>
                                            <p:cond delay="0"/>
                                          </p:stCondLst>
                                        </p:cTn>
                                        <p:tgtEl>
                                          <p:spTgt spid="214023">
                                            <p:txEl>
                                              <p:pRg st="3" end="3"/>
                                            </p:txEl>
                                          </p:spTgt>
                                        </p:tgtEl>
                                      </p:cBhvr>
                                    </p:animEffect>
                                    <p:anim calcmode="lin" valueType="num">
                                      <p:cBhvr>
                                        <p:cTn id="62" dur="1822" tmFilter="0,0; 0.14,0.36; 0.43,0.73; 0.71,0.91; 1.0,1.0">
                                          <p:stCondLst>
                                            <p:cond delay="0"/>
                                          </p:stCondLst>
                                        </p:cTn>
                                        <p:tgtEl>
                                          <p:spTgt spid="21402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1402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1402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1402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1402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14023">
                                            <p:txEl>
                                              <p:pRg st="3" end="3"/>
                                            </p:txEl>
                                          </p:spTgt>
                                        </p:tgtEl>
                                      </p:cBhvr>
                                      <p:to x="100000" y="60000"/>
                                    </p:animScale>
                                    <p:animScale>
                                      <p:cBhvr>
                                        <p:cTn id="68" dur="166" decel="50000">
                                          <p:stCondLst>
                                            <p:cond delay="676"/>
                                          </p:stCondLst>
                                        </p:cTn>
                                        <p:tgtEl>
                                          <p:spTgt spid="214023">
                                            <p:txEl>
                                              <p:pRg st="3" end="3"/>
                                            </p:txEl>
                                          </p:spTgt>
                                        </p:tgtEl>
                                      </p:cBhvr>
                                      <p:to x="100000" y="100000"/>
                                    </p:animScale>
                                    <p:animScale>
                                      <p:cBhvr>
                                        <p:cTn id="69" dur="26">
                                          <p:stCondLst>
                                            <p:cond delay="1312"/>
                                          </p:stCondLst>
                                        </p:cTn>
                                        <p:tgtEl>
                                          <p:spTgt spid="214023">
                                            <p:txEl>
                                              <p:pRg st="3" end="3"/>
                                            </p:txEl>
                                          </p:spTgt>
                                        </p:tgtEl>
                                      </p:cBhvr>
                                      <p:to x="100000" y="80000"/>
                                    </p:animScale>
                                    <p:animScale>
                                      <p:cBhvr>
                                        <p:cTn id="70" dur="166" decel="50000">
                                          <p:stCondLst>
                                            <p:cond delay="1338"/>
                                          </p:stCondLst>
                                        </p:cTn>
                                        <p:tgtEl>
                                          <p:spTgt spid="214023">
                                            <p:txEl>
                                              <p:pRg st="3" end="3"/>
                                            </p:txEl>
                                          </p:spTgt>
                                        </p:tgtEl>
                                      </p:cBhvr>
                                      <p:to x="100000" y="100000"/>
                                    </p:animScale>
                                    <p:animScale>
                                      <p:cBhvr>
                                        <p:cTn id="71" dur="26">
                                          <p:stCondLst>
                                            <p:cond delay="1642"/>
                                          </p:stCondLst>
                                        </p:cTn>
                                        <p:tgtEl>
                                          <p:spTgt spid="214023">
                                            <p:txEl>
                                              <p:pRg st="3" end="3"/>
                                            </p:txEl>
                                          </p:spTgt>
                                        </p:tgtEl>
                                      </p:cBhvr>
                                      <p:to x="100000" y="90000"/>
                                    </p:animScale>
                                    <p:animScale>
                                      <p:cBhvr>
                                        <p:cTn id="72" dur="166" decel="50000">
                                          <p:stCondLst>
                                            <p:cond delay="1668"/>
                                          </p:stCondLst>
                                        </p:cTn>
                                        <p:tgtEl>
                                          <p:spTgt spid="214023">
                                            <p:txEl>
                                              <p:pRg st="3" end="3"/>
                                            </p:txEl>
                                          </p:spTgt>
                                        </p:tgtEl>
                                      </p:cBhvr>
                                      <p:to x="100000" y="100000"/>
                                    </p:animScale>
                                    <p:animScale>
                                      <p:cBhvr>
                                        <p:cTn id="73" dur="26">
                                          <p:stCondLst>
                                            <p:cond delay="1808"/>
                                          </p:stCondLst>
                                        </p:cTn>
                                        <p:tgtEl>
                                          <p:spTgt spid="214023">
                                            <p:txEl>
                                              <p:pRg st="3" end="3"/>
                                            </p:txEl>
                                          </p:spTgt>
                                        </p:tgtEl>
                                      </p:cBhvr>
                                      <p:to x="100000" y="95000"/>
                                    </p:animScale>
                                    <p:animScale>
                                      <p:cBhvr>
                                        <p:cTn id="74" dur="166" decel="50000">
                                          <p:stCondLst>
                                            <p:cond delay="1834"/>
                                          </p:stCondLst>
                                        </p:cTn>
                                        <p:tgtEl>
                                          <p:spTgt spid="21402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211973" name="Picture 5" descr="Qualcomm"/>
          <p:cNvPicPr>
            <a:picLocks noGrp="1" noChangeAspect="1" noChangeArrowheads="1"/>
          </p:cNvPicPr>
          <p:nvPr>
            <p:ph type="subTitle" idx="1"/>
          </p:nvPr>
        </p:nvPicPr>
        <p:blipFill>
          <a:blip r:embed="rId3" cstate="print"/>
          <a:srcRect/>
          <a:stretch>
            <a:fillRect/>
          </a:stretch>
        </p:blipFill>
        <p:spPr bwMode="auto">
          <a:xfrm>
            <a:off x="2667000" y="4876800"/>
            <a:ext cx="2835275" cy="731838"/>
          </a:xfrm>
          <a:noFill/>
          <a:ln>
            <a:miter lim="800000"/>
            <a:headEnd/>
            <a:tailEnd/>
          </a:ln>
        </p:spPr>
      </p:pic>
      <p:sp>
        <p:nvSpPr>
          <p:cNvPr id="211971" name="Rectangle 3"/>
          <p:cNvSpPr>
            <a:spLocks noGrp="1" noChangeArrowheads="1"/>
          </p:cNvSpPr>
          <p:nvPr>
            <p:ph type="ctrTitle"/>
          </p:nvPr>
        </p:nvSpPr>
        <p:spPr>
          <a:xfrm>
            <a:off x="838200" y="838200"/>
            <a:ext cx="7543800" cy="1295400"/>
          </a:xfrm>
        </p:spPr>
        <p:txBody>
          <a:bodyPr/>
          <a:lstStyle/>
          <a:p>
            <a:r>
              <a:rPr lang="en-US" sz="3600">
                <a:solidFill>
                  <a:schemeClr val="tx1"/>
                </a:solidFill>
              </a:rPr>
              <a:t>SDSU CIBER </a:t>
            </a:r>
            <a:r>
              <a:rPr lang="en-US" sz="2800">
                <a:solidFill>
                  <a:schemeClr val="tx1"/>
                </a:solidFill>
              </a:rPr>
              <a:t>serves as a catalyst to integrate our university with business</a:t>
            </a:r>
            <a:r>
              <a:rPr lang="en-US" sz="3600">
                <a:solidFill>
                  <a:schemeClr val="tx1"/>
                </a:solidFill>
              </a:rPr>
              <a:t>  </a:t>
            </a:r>
          </a:p>
        </p:txBody>
      </p:sp>
      <p:pic>
        <p:nvPicPr>
          <p:cNvPr id="211974" name="Picture 6" descr="Invitrogen"/>
          <p:cNvPicPr>
            <a:picLocks noChangeAspect="1" noChangeArrowheads="1"/>
          </p:cNvPicPr>
          <p:nvPr/>
        </p:nvPicPr>
        <p:blipFill>
          <a:blip r:embed="rId4"/>
          <a:srcRect/>
          <a:stretch>
            <a:fillRect/>
          </a:stretch>
        </p:blipFill>
        <p:spPr bwMode="auto">
          <a:xfrm>
            <a:off x="457200" y="3429000"/>
            <a:ext cx="3200400" cy="703263"/>
          </a:xfrm>
          <a:prstGeom prst="rect">
            <a:avLst/>
          </a:prstGeom>
          <a:noFill/>
        </p:spPr>
      </p:pic>
      <p:pic>
        <p:nvPicPr>
          <p:cNvPr id="211975" name="Picture 7" descr="KPMG"/>
          <p:cNvPicPr>
            <a:picLocks noChangeAspect="1" noChangeArrowheads="1"/>
          </p:cNvPicPr>
          <p:nvPr/>
        </p:nvPicPr>
        <p:blipFill>
          <a:blip r:embed="rId5" cstate="print"/>
          <a:srcRect/>
          <a:stretch>
            <a:fillRect/>
          </a:stretch>
        </p:blipFill>
        <p:spPr bwMode="auto">
          <a:xfrm>
            <a:off x="5257800" y="2438400"/>
            <a:ext cx="1919288" cy="914400"/>
          </a:xfrm>
          <a:prstGeom prst="rect">
            <a:avLst/>
          </a:prstGeom>
          <a:noFill/>
        </p:spPr>
      </p:pic>
      <p:pic>
        <p:nvPicPr>
          <p:cNvPr id="211976" name="Picture 8" descr="Microsoft"/>
          <p:cNvPicPr>
            <a:picLocks noChangeAspect="1" noChangeArrowheads="1"/>
          </p:cNvPicPr>
          <p:nvPr/>
        </p:nvPicPr>
        <p:blipFill>
          <a:blip r:embed="rId6"/>
          <a:srcRect/>
          <a:stretch>
            <a:fillRect/>
          </a:stretch>
        </p:blipFill>
        <p:spPr bwMode="auto">
          <a:xfrm>
            <a:off x="4724400" y="3657600"/>
            <a:ext cx="3048000" cy="914400"/>
          </a:xfrm>
          <a:prstGeom prst="rect">
            <a:avLst/>
          </a:prstGeom>
          <a:noFill/>
        </p:spPr>
      </p:pic>
      <p:pic>
        <p:nvPicPr>
          <p:cNvPr id="211977" name="Picture 9" descr="intel-logo"/>
          <p:cNvPicPr>
            <a:picLocks noChangeAspect="1" noChangeArrowheads="1"/>
          </p:cNvPicPr>
          <p:nvPr/>
        </p:nvPicPr>
        <p:blipFill>
          <a:blip r:embed="rId7"/>
          <a:srcRect/>
          <a:stretch>
            <a:fillRect/>
          </a:stretch>
        </p:blipFill>
        <p:spPr bwMode="auto">
          <a:xfrm>
            <a:off x="2133600" y="2133600"/>
            <a:ext cx="2209800" cy="93503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211977"/>
                                        </p:tgtEl>
                                        <p:attrNameLst>
                                          <p:attrName>style.visibility</p:attrName>
                                        </p:attrNameLst>
                                      </p:cBhvr>
                                      <p:to>
                                        <p:strVal val="visible"/>
                                      </p:to>
                                    </p:set>
                                    <p:anim calcmode="lin" valueType="num">
                                      <p:cBhvr>
                                        <p:cTn id="7" dur="1000" fill="hold"/>
                                        <p:tgtEl>
                                          <p:spTgt spid="211977"/>
                                        </p:tgtEl>
                                        <p:attrNameLst>
                                          <p:attrName>ppt_x</p:attrName>
                                        </p:attrNameLst>
                                      </p:cBhvr>
                                      <p:tavLst>
                                        <p:tav tm="0">
                                          <p:val>
                                            <p:strVal val="#ppt_x-.2"/>
                                          </p:val>
                                        </p:tav>
                                        <p:tav tm="100000">
                                          <p:val>
                                            <p:strVal val="#ppt_x"/>
                                          </p:val>
                                        </p:tav>
                                      </p:tavLst>
                                    </p:anim>
                                    <p:anim calcmode="lin" valueType="num">
                                      <p:cBhvr>
                                        <p:cTn id="8" dur="1000" fill="hold"/>
                                        <p:tgtEl>
                                          <p:spTgt spid="211977"/>
                                        </p:tgtEl>
                                        <p:attrNameLst>
                                          <p:attrName>ppt_y</p:attrName>
                                        </p:attrNameLst>
                                      </p:cBhvr>
                                      <p:tavLst>
                                        <p:tav tm="0">
                                          <p:val>
                                            <p:strVal val="#ppt_y"/>
                                          </p:val>
                                        </p:tav>
                                        <p:tav tm="100000">
                                          <p:val>
                                            <p:strVal val="#ppt_y"/>
                                          </p:val>
                                        </p:tav>
                                      </p:tavLst>
                                    </p:anim>
                                    <p:animEffect transition="in" filter="wipe(right)" prLst="gradientSize: 0.1">
                                      <p:cBhvr>
                                        <p:cTn id="9" dur="1000"/>
                                        <p:tgtEl>
                                          <p:spTgt spid="211977"/>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211975"/>
                                        </p:tgtEl>
                                        <p:attrNameLst>
                                          <p:attrName>style.visibility</p:attrName>
                                        </p:attrNameLst>
                                      </p:cBhvr>
                                      <p:to>
                                        <p:strVal val="visible"/>
                                      </p:to>
                                    </p:set>
                                    <p:anim calcmode="lin" valueType="num">
                                      <p:cBhvr>
                                        <p:cTn id="14" dur="1000" fill="hold"/>
                                        <p:tgtEl>
                                          <p:spTgt spid="211975"/>
                                        </p:tgtEl>
                                        <p:attrNameLst>
                                          <p:attrName>ppt_x</p:attrName>
                                        </p:attrNameLst>
                                      </p:cBhvr>
                                      <p:tavLst>
                                        <p:tav tm="0">
                                          <p:val>
                                            <p:strVal val="#ppt_x-.2"/>
                                          </p:val>
                                        </p:tav>
                                        <p:tav tm="100000">
                                          <p:val>
                                            <p:strVal val="#ppt_x"/>
                                          </p:val>
                                        </p:tav>
                                      </p:tavLst>
                                    </p:anim>
                                    <p:anim calcmode="lin" valueType="num">
                                      <p:cBhvr>
                                        <p:cTn id="15" dur="1000" fill="hold"/>
                                        <p:tgtEl>
                                          <p:spTgt spid="211975"/>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11975"/>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211974"/>
                                        </p:tgtEl>
                                        <p:attrNameLst>
                                          <p:attrName>style.visibility</p:attrName>
                                        </p:attrNameLst>
                                      </p:cBhvr>
                                      <p:to>
                                        <p:strVal val="visible"/>
                                      </p:to>
                                    </p:set>
                                    <p:anim calcmode="lin" valueType="num">
                                      <p:cBhvr>
                                        <p:cTn id="21" dur="1000" fill="hold"/>
                                        <p:tgtEl>
                                          <p:spTgt spid="211974"/>
                                        </p:tgtEl>
                                        <p:attrNameLst>
                                          <p:attrName>ppt_x</p:attrName>
                                        </p:attrNameLst>
                                      </p:cBhvr>
                                      <p:tavLst>
                                        <p:tav tm="0">
                                          <p:val>
                                            <p:strVal val="#ppt_x-.2"/>
                                          </p:val>
                                        </p:tav>
                                        <p:tav tm="100000">
                                          <p:val>
                                            <p:strVal val="#ppt_x"/>
                                          </p:val>
                                        </p:tav>
                                      </p:tavLst>
                                    </p:anim>
                                    <p:anim calcmode="lin" valueType="num">
                                      <p:cBhvr>
                                        <p:cTn id="22" dur="1000" fill="hold"/>
                                        <p:tgtEl>
                                          <p:spTgt spid="211974"/>
                                        </p:tgtEl>
                                        <p:attrNameLst>
                                          <p:attrName>ppt_y</p:attrName>
                                        </p:attrNameLst>
                                      </p:cBhvr>
                                      <p:tavLst>
                                        <p:tav tm="0">
                                          <p:val>
                                            <p:strVal val="#ppt_y"/>
                                          </p:val>
                                        </p:tav>
                                        <p:tav tm="100000">
                                          <p:val>
                                            <p:strVal val="#ppt_y"/>
                                          </p:val>
                                        </p:tav>
                                      </p:tavLst>
                                    </p:anim>
                                    <p:animEffect transition="in" filter="wipe(right)" prLst="gradientSize: 0.1">
                                      <p:cBhvr>
                                        <p:cTn id="23" dur="1000"/>
                                        <p:tgtEl>
                                          <p:spTgt spid="211974"/>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211976"/>
                                        </p:tgtEl>
                                        <p:attrNameLst>
                                          <p:attrName>style.visibility</p:attrName>
                                        </p:attrNameLst>
                                      </p:cBhvr>
                                      <p:to>
                                        <p:strVal val="visible"/>
                                      </p:to>
                                    </p:set>
                                    <p:anim calcmode="lin" valueType="num">
                                      <p:cBhvr>
                                        <p:cTn id="28" dur="1000" fill="hold"/>
                                        <p:tgtEl>
                                          <p:spTgt spid="211976"/>
                                        </p:tgtEl>
                                        <p:attrNameLst>
                                          <p:attrName>ppt_x</p:attrName>
                                        </p:attrNameLst>
                                      </p:cBhvr>
                                      <p:tavLst>
                                        <p:tav tm="0">
                                          <p:val>
                                            <p:strVal val="#ppt_x-.2"/>
                                          </p:val>
                                        </p:tav>
                                        <p:tav tm="100000">
                                          <p:val>
                                            <p:strVal val="#ppt_x"/>
                                          </p:val>
                                        </p:tav>
                                      </p:tavLst>
                                    </p:anim>
                                    <p:anim calcmode="lin" valueType="num">
                                      <p:cBhvr>
                                        <p:cTn id="29" dur="1000" fill="hold"/>
                                        <p:tgtEl>
                                          <p:spTgt spid="211976"/>
                                        </p:tgtEl>
                                        <p:attrNameLst>
                                          <p:attrName>ppt_y</p:attrName>
                                        </p:attrNameLst>
                                      </p:cBhvr>
                                      <p:tavLst>
                                        <p:tav tm="0">
                                          <p:val>
                                            <p:strVal val="#ppt_y"/>
                                          </p:val>
                                        </p:tav>
                                        <p:tav tm="100000">
                                          <p:val>
                                            <p:strVal val="#ppt_y"/>
                                          </p:val>
                                        </p:tav>
                                      </p:tavLst>
                                    </p:anim>
                                    <p:animEffect transition="in" filter="wipe(right)" prLst="gradientSize: 0.1">
                                      <p:cBhvr>
                                        <p:cTn id="30" dur="1000"/>
                                        <p:tgtEl>
                                          <p:spTgt spid="211976"/>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nodeType="clickEffect">
                                  <p:stCondLst>
                                    <p:cond delay="0"/>
                                  </p:stCondLst>
                                  <p:childTnLst>
                                    <p:set>
                                      <p:cBhvr>
                                        <p:cTn id="34" dur="1" fill="hold">
                                          <p:stCondLst>
                                            <p:cond delay="0"/>
                                          </p:stCondLst>
                                        </p:cTn>
                                        <p:tgtEl>
                                          <p:spTgt spid="211973"/>
                                        </p:tgtEl>
                                        <p:attrNameLst>
                                          <p:attrName>style.visibility</p:attrName>
                                        </p:attrNameLst>
                                      </p:cBhvr>
                                      <p:to>
                                        <p:strVal val="visible"/>
                                      </p:to>
                                    </p:set>
                                    <p:anim calcmode="lin" valueType="num">
                                      <p:cBhvr>
                                        <p:cTn id="35" dur="1000" fill="hold"/>
                                        <p:tgtEl>
                                          <p:spTgt spid="211973"/>
                                        </p:tgtEl>
                                        <p:attrNameLst>
                                          <p:attrName>ppt_x</p:attrName>
                                        </p:attrNameLst>
                                      </p:cBhvr>
                                      <p:tavLst>
                                        <p:tav tm="0">
                                          <p:val>
                                            <p:strVal val="#ppt_x-.2"/>
                                          </p:val>
                                        </p:tav>
                                        <p:tav tm="100000">
                                          <p:val>
                                            <p:strVal val="#ppt_x"/>
                                          </p:val>
                                        </p:tav>
                                      </p:tavLst>
                                    </p:anim>
                                    <p:anim calcmode="lin" valueType="num">
                                      <p:cBhvr>
                                        <p:cTn id="36" dur="1000" fill="hold"/>
                                        <p:tgtEl>
                                          <p:spTgt spid="211973"/>
                                        </p:tgtEl>
                                        <p:attrNameLst>
                                          <p:attrName>ppt_y</p:attrName>
                                        </p:attrNameLst>
                                      </p:cBhvr>
                                      <p:tavLst>
                                        <p:tav tm="0">
                                          <p:val>
                                            <p:strVal val="#ppt_y"/>
                                          </p:val>
                                        </p:tav>
                                        <p:tav tm="100000">
                                          <p:val>
                                            <p:strVal val="#ppt_y"/>
                                          </p:val>
                                        </p:tav>
                                      </p:tavLst>
                                    </p:anim>
                                    <p:animEffect transition="in" filter="wipe(right)" prLst="gradientSize: 0.1">
                                      <p:cBhvr>
                                        <p:cTn id="37" dur="1000"/>
                                        <p:tgtEl>
                                          <p:spTgt spid="2119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57698" name="Rectangle 1026"/>
          <p:cNvSpPr>
            <a:spLocks noGrp="1" noChangeArrowheads="1"/>
          </p:cNvSpPr>
          <p:nvPr>
            <p:ph type="title"/>
          </p:nvPr>
        </p:nvSpPr>
        <p:spPr>
          <a:xfrm>
            <a:off x="304800" y="685800"/>
            <a:ext cx="8534400" cy="457200"/>
          </a:xfrm>
        </p:spPr>
        <p:txBody>
          <a:bodyPr>
            <a:normAutofit fontScale="90000"/>
          </a:bodyPr>
          <a:lstStyle/>
          <a:p>
            <a:endParaRPr lang="en-US" dirty="0">
              <a:solidFill>
                <a:schemeClr val="tx1"/>
              </a:solidFill>
            </a:endParaRPr>
          </a:p>
        </p:txBody>
      </p:sp>
      <p:sp>
        <p:nvSpPr>
          <p:cNvPr id="157699" name="Rectangle 1027"/>
          <p:cNvSpPr>
            <a:spLocks noGrp="1" noChangeArrowheads="1"/>
          </p:cNvSpPr>
          <p:nvPr>
            <p:ph sz="quarter" idx="1"/>
          </p:nvPr>
        </p:nvSpPr>
        <p:spPr bwMode="auto">
          <a:xfrm>
            <a:off x="457200" y="1524000"/>
            <a:ext cx="8229600" cy="4953000"/>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en-US" sz="2000" dirty="0"/>
              <a:t>							</a:t>
            </a:r>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r>
              <a:rPr lang="en-US">
                <a:solidFill>
                  <a:schemeClr val="tx1"/>
                </a:solidFill>
              </a:rPr>
              <a:t>Invitrogen</a:t>
            </a:r>
          </a:p>
        </p:txBody>
      </p:sp>
      <p:sp>
        <p:nvSpPr>
          <p:cNvPr id="155651" name="Rectangle 3"/>
          <p:cNvSpPr>
            <a:spLocks noGrp="1" noChangeArrowheads="1"/>
          </p:cNvSpPr>
          <p:nvPr>
            <p:ph sz="quarter"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en-US" sz="2400"/>
              <a:t>						</a:t>
            </a:r>
            <a:r>
              <a:rPr lang="en-US" sz="2400">
                <a:hlinkClick r:id="rId3"/>
              </a:rPr>
              <a:t>www.invitrogen.com</a:t>
            </a:r>
            <a:endParaRPr lang="en-US" sz="2400"/>
          </a:p>
          <a:p>
            <a:pPr>
              <a:lnSpc>
                <a:spcPct val="90000"/>
              </a:lnSpc>
            </a:pPr>
            <a:endParaRPr lang="en-US" sz="2400"/>
          </a:p>
          <a:p>
            <a:pPr>
              <a:lnSpc>
                <a:spcPct val="90000"/>
              </a:lnSpc>
            </a:pPr>
            <a:r>
              <a:rPr lang="en-US" sz="2400"/>
              <a:t>	</a:t>
            </a:r>
            <a:r>
              <a:rPr lang="en-US" sz="2400">
                <a:solidFill>
                  <a:schemeClr val="tx1"/>
                </a:solidFill>
              </a:rPr>
              <a:t>Invitrogen is a key partner in the global life science community with revenues of $1.2 billion. Invitrogen provides over 25,000 unique products and services to pharmaceutical and biotechnology companies, as well as academic and government research institutions to support disease research, drug discovery, and commercial bio-production. With more than 4,800 employees they conduct business in over 70 countries.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solidFill>
                  <a:schemeClr val="tx1"/>
                </a:solidFill>
              </a:rPr>
              <a:t>KPMG</a:t>
            </a:r>
          </a:p>
        </p:txBody>
      </p:sp>
      <p:sp>
        <p:nvSpPr>
          <p:cNvPr id="61443" name="Rectangle 3"/>
          <p:cNvSpPr>
            <a:spLocks noGrp="1" noChangeArrowheads="1"/>
          </p:cNvSpPr>
          <p:nvPr>
            <p:ph sz="quarter"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en-US" sz="2400"/>
              <a:t>							</a:t>
            </a:r>
            <a:r>
              <a:rPr lang="en-US" sz="2400">
                <a:hlinkClick r:id="rId3"/>
              </a:rPr>
              <a:t>www.kpmg.com</a:t>
            </a:r>
            <a:endParaRPr lang="en-US" sz="2400"/>
          </a:p>
          <a:p>
            <a:pPr>
              <a:lnSpc>
                <a:spcPct val="90000"/>
              </a:lnSpc>
            </a:pPr>
            <a:endParaRPr lang="en-US" sz="2400"/>
          </a:p>
          <a:p>
            <a:pPr>
              <a:lnSpc>
                <a:spcPct val="90000"/>
              </a:lnSpc>
            </a:pPr>
            <a:r>
              <a:rPr lang="en-US" sz="2400"/>
              <a:t>	</a:t>
            </a:r>
            <a:r>
              <a:rPr lang="en-US" sz="2400">
                <a:solidFill>
                  <a:schemeClr val="tx1"/>
                </a:solidFill>
              </a:rPr>
              <a:t>KPMG is a global network of professional firms providing Audit, Tax, and Advisory services. It operates in 144 countries and has more than 104,000 professionals working in member firms around the world. Its focus on Global Industries helps KPMG people to develop a rich understanding of clients' businesses and the insight, skills and resources required to address industry-specific issues and opportunities.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301752" y="609600"/>
            <a:ext cx="8534400" cy="533400"/>
          </a:xfrm>
        </p:spPr>
        <p:txBody>
          <a:bodyPr>
            <a:normAutofit fontScale="90000"/>
          </a:bodyPr>
          <a:lstStyle/>
          <a:p>
            <a:r>
              <a:rPr lang="en-US">
                <a:solidFill>
                  <a:schemeClr val="tx1"/>
                </a:solidFill>
              </a:rPr>
              <a:t>Intel</a:t>
            </a:r>
          </a:p>
        </p:txBody>
      </p:sp>
      <p:sp>
        <p:nvSpPr>
          <p:cNvPr id="59395" name="Rectangle 3"/>
          <p:cNvSpPr>
            <a:spLocks noGrp="1" noChangeArrowheads="1"/>
          </p:cNvSpPr>
          <p:nvPr>
            <p:ph sz="quarter"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en-US" sz="2400" dirty="0"/>
              <a:t>						</a:t>
            </a:r>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534400" cy="762000"/>
          </a:xfrm>
        </p:spPr>
        <p:txBody>
          <a:bodyPr/>
          <a:lstStyle/>
          <a:p>
            <a:endParaRPr lang="en-US" dirty="0"/>
          </a:p>
        </p:txBody>
      </p:sp>
      <p:sp>
        <p:nvSpPr>
          <p:cNvPr id="3" name="Content Placeholder 2"/>
          <p:cNvSpPr>
            <a:spLocks noGrp="1"/>
          </p:cNvSpPr>
          <p:nvPr>
            <p:ph sz="quarter" idx="1"/>
          </p:nvPr>
        </p:nvSpPr>
        <p:spPr>
          <a:xfrm>
            <a:off x="301752" y="1752600"/>
            <a:ext cx="8503920" cy="4346448"/>
          </a:xfrm>
        </p:spPr>
        <p:txBody>
          <a:bodyPr/>
          <a:lstStyle/>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a:xfrm>
            <a:off x="301752" y="685800"/>
            <a:ext cx="8534400" cy="457200"/>
          </a:xfrm>
        </p:spPr>
        <p:txBody>
          <a:bodyPr>
            <a:normAutofit fontScale="90000"/>
          </a:bodyPr>
          <a:lstStyle/>
          <a:p>
            <a:endParaRPr lang="en-US" dirty="0">
              <a:solidFill>
                <a:schemeClr val="tx1"/>
              </a:solidFill>
            </a:endParaRPr>
          </a:p>
        </p:txBody>
      </p:sp>
      <p:sp>
        <p:nvSpPr>
          <p:cNvPr id="226307" name="Rectangle 3"/>
          <p:cNvSpPr>
            <a:spLocks noGrp="1" noChangeArrowheads="1"/>
          </p:cNvSpPr>
          <p:nvPr>
            <p:ph sz="quarter"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23234" name="Rectangle 2"/>
          <p:cNvSpPr>
            <a:spLocks noGrp="1" noChangeArrowheads="1"/>
          </p:cNvSpPr>
          <p:nvPr>
            <p:ph type="subTitle" idx="1"/>
          </p:nvPr>
        </p:nvSpPr>
        <p:spPr bwMode="auto">
          <a:xfrm>
            <a:off x="762000" y="2667000"/>
            <a:ext cx="7620000" cy="3733800"/>
          </a:xfrm>
          <a:noFill/>
          <a:ln>
            <a:miter lim="800000"/>
            <a:headEnd/>
            <a:tailEnd/>
          </a:ln>
        </p:spPr>
        <p:txBody>
          <a:bodyPr vert="horz" wrap="square" lIns="91440" tIns="45720" rIns="91440" bIns="45720" numCol="1" anchor="t" anchorCtr="0" compatLnSpc="1">
            <a:prstTxWarp prst="textNoShape">
              <a:avLst/>
            </a:prstTxWarp>
            <a:normAutofit lnSpcReduction="10000"/>
          </a:bodyPr>
          <a:lstStyle/>
          <a:p>
            <a:pPr algn="l">
              <a:buFontTx/>
              <a:buChar char="•"/>
            </a:pPr>
            <a:r>
              <a:rPr lang="en-US" sz="2000" dirty="0">
                <a:solidFill>
                  <a:schemeClr val="tx1"/>
                </a:solidFill>
              </a:rPr>
              <a:t> </a:t>
            </a:r>
            <a:r>
              <a:rPr lang="en-US" sz="2800" dirty="0">
                <a:solidFill>
                  <a:schemeClr val="tx1"/>
                </a:solidFill>
              </a:rPr>
              <a:t>MBA education is important</a:t>
            </a:r>
          </a:p>
          <a:p>
            <a:pPr algn="l">
              <a:buFontTx/>
              <a:buChar char="•"/>
            </a:pPr>
            <a:r>
              <a:rPr lang="en-US" sz="2800" dirty="0">
                <a:solidFill>
                  <a:schemeClr val="tx1"/>
                </a:solidFill>
              </a:rPr>
              <a:t> Innovation is key</a:t>
            </a:r>
          </a:p>
          <a:p>
            <a:pPr algn="l">
              <a:buFontTx/>
              <a:buChar char="•"/>
            </a:pPr>
            <a:r>
              <a:rPr lang="en-US" sz="2800" dirty="0">
                <a:solidFill>
                  <a:schemeClr val="tx1"/>
                </a:solidFill>
              </a:rPr>
              <a:t> Global knowledge </a:t>
            </a:r>
            <a:r>
              <a:rPr lang="en-US" sz="2000" dirty="0">
                <a:solidFill>
                  <a:schemeClr val="tx1"/>
                </a:solidFill>
              </a:rPr>
              <a:t>(Global perspective)</a:t>
            </a:r>
          </a:p>
          <a:p>
            <a:pPr algn="l">
              <a:buFontTx/>
              <a:buChar char="•"/>
            </a:pPr>
            <a:r>
              <a:rPr lang="en-US" sz="2800" dirty="0">
                <a:solidFill>
                  <a:schemeClr val="tx1"/>
                </a:solidFill>
              </a:rPr>
              <a:t> Self-direction and entrepreneurship</a:t>
            </a:r>
          </a:p>
          <a:p>
            <a:pPr algn="l">
              <a:buFontTx/>
              <a:buChar char="•"/>
            </a:pPr>
            <a:r>
              <a:rPr lang="en-US" sz="2800" dirty="0">
                <a:solidFill>
                  <a:schemeClr val="tx1"/>
                </a:solidFill>
              </a:rPr>
              <a:t> “Real world” skills</a:t>
            </a:r>
          </a:p>
          <a:p>
            <a:pPr algn="l">
              <a:buFontTx/>
              <a:buChar char="•"/>
            </a:pPr>
            <a:r>
              <a:rPr lang="en-US" sz="2800" dirty="0">
                <a:solidFill>
                  <a:schemeClr val="tx1"/>
                </a:solidFill>
              </a:rPr>
              <a:t> Inter-cultural competence</a:t>
            </a:r>
          </a:p>
          <a:p>
            <a:pPr algn="l"/>
            <a:endParaRPr lang="en-US" sz="2800" dirty="0">
              <a:solidFill>
                <a:schemeClr val="tx1"/>
              </a:solidFill>
            </a:endParaRPr>
          </a:p>
        </p:txBody>
      </p:sp>
      <p:sp>
        <p:nvSpPr>
          <p:cNvPr id="223235" name="Rectangle 3"/>
          <p:cNvSpPr>
            <a:spLocks noGrp="1" noChangeArrowheads="1"/>
          </p:cNvSpPr>
          <p:nvPr>
            <p:ph type="ctrTitle"/>
          </p:nvPr>
        </p:nvSpPr>
        <p:spPr>
          <a:xfrm>
            <a:off x="838200" y="838200"/>
            <a:ext cx="7543800" cy="1295400"/>
          </a:xfrm>
        </p:spPr>
        <p:txBody>
          <a:bodyPr/>
          <a:lstStyle/>
          <a:p>
            <a:r>
              <a:rPr lang="en-US" sz="3600">
                <a:solidFill>
                  <a:schemeClr val="tx1"/>
                </a:solidFill>
              </a:rPr>
              <a:t>What are the emerging national needs?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223234">
                                            <p:txEl>
                                              <p:pRg st="0" end="0"/>
                                            </p:txEl>
                                          </p:spTgt>
                                        </p:tgtEl>
                                        <p:attrNameLst>
                                          <p:attrName>style.visibility</p:attrName>
                                        </p:attrNameLst>
                                      </p:cBhvr>
                                      <p:to>
                                        <p:strVal val="visible"/>
                                      </p:to>
                                    </p:set>
                                    <p:animEffect transition="in" filter="fade">
                                      <p:cBhvr>
                                        <p:cTn id="7" dur="800" decel="100000"/>
                                        <p:tgtEl>
                                          <p:spTgt spid="223234">
                                            <p:txEl>
                                              <p:pRg st="0" end="0"/>
                                            </p:txEl>
                                          </p:spTgt>
                                        </p:tgtEl>
                                      </p:cBhvr>
                                    </p:animEffect>
                                    <p:anim calcmode="lin" valueType="num">
                                      <p:cBhvr>
                                        <p:cTn id="8" dur="800" decel="100000" fill="hold"/>
                                        <p:tgtEl>
                                          <p:spTgt spid="223234">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223234">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223234">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23234">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23234">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nodeType="clickEffect">
                                  <p:stCondLst>
                                    <p:cond delay="0"/>
                                  </p:stCondLst>
                                  <p:childTnLst>
                                    <p:set>
                                      <p:cBhvr>
                                        <p:cTn id="16" dur="1" fill="hold">
                                          <p:stCondLst>
                                            <p:cond delay="0"/>
                                          </p:stCondLst>
                                        </p:cTn>
                                        <p:tgtEl>
                                          <p:spTgt spid="223234">
                                            <p:txEl>
                                              <p:pRg st="1" end="1"/>
                                            </p:txEl>
                                          </p:spTgt>
                                        </p:tgtEl>
                                        <p:attrNameLst>
                                          <p:attrName>style.visibility</p:attrName>
                                        </p:attrNameLst>
                                      </p:cBhvr>
                                      <p:to>
                                        <p:strVal val="visible"/>
                                      </p:to>
                                    </p:set>
                                    <p:animEffect transition="in" filter="fade">
                                      <p:cBhvr>
                                        <p:cTn id="17" dur="800" decel="100000"/>
                                        <p:tgtEl>
                                          <p:spTgt spid="223234">
                                            <p:txEl>
                                              <p:pRg st="1" end="1"/>
                                            </p:txEl>
                                          </p:spTgt>
                                        </p:tgtEl>
                                      </p:cBhvr>
                                    </p:animEffect>
                                    <p:anim calcmode="lin" valueType="num">
                                      <p:cBhvr>
                                        <p:cTn id="18" dur="800" decel="100000" fill="hold"/>
                                        <p:tgtEl>
                                          <p:spTgt spid="223234">
                                            <p:txEl>
                                              <p:pRg st="1" end="1"/>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223234">
                                            <p:txEl>
                                              <p:pRg st="1" end="1"/>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223234">
                                            <p:txEl>
                                              <p:pRg st="1" end="1"/>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223234">
                                            <p:txEl>
                                              <p:pRg st="1" end="1"/>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223234">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nodeType="clickEffect">
                                  <p:stCondLst>
                                    <p:cond delay="0"/>
                                  </p:stCondLst>
                                  <p:childTnLst>
                                    <p:set>
                                      <p:cBhvr>
                                        <p:cTn id="26" dur="1" fill="hold">
                                          <p:stCondLst>
                                            <p:cond delay="0"/>
                                          </p:stCondLst>
                                        </p:cTn>
                                        <p:tgtEl>
                                          <p:spTgt spid="223234">
                                            <p:txEl>
                                              <p:pRg st="2" end="2"/>
                                            </p:txEl>
                                          </p:spTgt>
                                        </p:tgtEl>
                                        <p:attrNameLst>
                                          <p:attrName>style.visibility</p:attrName>
                                        </p:attrNameLst>
                                      </p:cBhvr>
                                      <p:to>
                                        <p:strVal val="visible"/>
                                      </p:to>
                                    </p:set>
                                    <p:animEffect transition="in" filter="fade">
                                      <p:cBhvr>
                                        <p:cTn id="27" dur="800" decel="100000"/>
                                        <p:tgtEl>
                                          <p:spTgt spid="223234">
                                            <p:txEl>
                                              <p:pRg st="2" end="2"/>
                                            </p:txEl>
                                          </p:spTgt>
                                        </p:tgtEl>
                                      </p:cBhvr>
                                    </p:animEffect>
                                    <p:anim calcmode="lin" valueType="num">
                                      <p:cBhvr>
                                        <p:cTn id="28" dur="800" decel="100000" fill="hold"/>
                                        <p:tgtEl>
                                          <p:spTgt spid="223234">
                                            <p:txEl>
                                              <p:pRg st="2" end="2"/>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223234">
                                            <p:txEl>
                                              <p:pRg st="2" end="2"/>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223234">
                                            <p:txEl>
                                              <p:pRg st="2" end="2"/>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223234">
                                            <p:txEl>
                                              <p:pRg st="2" end="2"/>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223234">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nodeType="clickEffect">
                                  <p:stCondLst>
                                    <p:cond delay="0"/>
                                  </p:stCondLst>
                                  <p:childTnLst>
                                    <p:set>
                                      <p:cBhvr>
                                        <p:cTn id="36" dur="1" fill="hold">
                                          <p:stCondLst>
                                            <p:cond delay="0"/>
                                          </p:stCondLst>
                                        </p:cTn>
                                        <p:tgtEl>
                                          <p:spTgt spid="223234">
                                            <p:txEl>
                                              <p:pRg st="3" end="3"/>
                                            </p:txEl>
                                          </p:spTgt>
                                        </p:tgtEl>
                                        <p:attrNameLst>
                                          <p:attrName>style.visibility</p:attrName>
                                        </p:attrNameLst>
                                      </p:cBhvr>
                                      <p:to>
                                        <p:strVal val="visible"/>
                                      </p:to>
                                    </p:set>
                                    <p:animEffect transition="in" filter="fade">
                                      <p:cBhvr>
                                        <p:cTn id="37" dur="800" decel="100000"/>
                                        <p:tgtEl>
                                          <p:spTgt spid="223234">
                                            <p:txEl>
                                              <p:pRg st="3" end="3"/>
                                            </p:txEl>
                                          </p:spTgt>
                                        </p:tgtEl>
                                      </p:cBhvr>
                                    </p:animEffect>
                                    <p:anim calcmode="lin" valueType="num">
                                      <p:cBhvr>
                                        <p:cTn id="38" dur="800" decel="100000" fill="hold"/>
                                        <p:tgtEl>
                                          <p:spTgt spid="223234">
                                            <p:txEl>
                                              <p:pRg st="3" end="3"/>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223234">
                                            <p:txEl>
                                              <p:pRg st="3" end="3"/>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223234">
                                            <p:txEl>
                                              <p:pRg st="3" end="3"/>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223234">
                                            <p:txEl>
                                              <p:pRg st="3" end="3"/>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223234">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0" presetClass="entr" presetSubtype="0" fill="hold" nodeType="clickEffect">
                                  <p:stCondLst>
                                    <p:cond delay="0"/>
                                  </p:stCondLst>
                                  <p:childTnLst>
                                    <p:set>
                                      <p:cBhvr>
                                        <p:cTn id="46" dur="1" fill="hold">
                                          <p:stCondLst>
                                            <p:cond delay="0"/>
                                          </p:stCondLst>
                                        </p:cTn>
                                        <p:tgtEl>
                                          <p:spTgt spid="223234">
                                            <p:txEl>
                                              <p:pRg st="4" end="4"/>
                                            </p:txEl>
                                          </p:spTgt>
                                        </p:tgtEl>
                                        <p:attrNameLst>
                                          <p:attrName>style.visibility</p:attrName>
                                        </p:attrNameLst>
                                      </p:cBhvr>
                                      <p:to>
                                        <p:strVal val="visible"/>
                                      </p:to>
                                    </p:set>
                                    <p:animEffect transition="in" filter="fade">
                                      <p:cBhvr>
                                        <p:cTn id="47" dur="800" decel="100000"/>
                                        <p:tgtEl>
                                          <p:spTgt spid="223234">
                                            <p:txEl>
                                              <p:pRg st="4" end="4"/>
                                            </p:txEl>
                                          </p:spTgt>
                                        </p:tgtEl>
                                      </p:cBhvr>
                                    </p:animEffect>
                                    <p:anim calcmode="lin" valueType="num">
                                      <p:cBhvr>
                                        <p:cTn id="48" dur="800" decel="100000" fill="hold"/>
                                        <p:tgtEl>
                                          <p:spTgt spid="223234">
                                            <p:txEl>
                                              <p:pRg st="4" end="4"/>
                                            </p:txEl>
                                          </p:spTgt>
                                        </p:tgtEl>
                                        <p:attrNameLst>
                                          <p:attrName>style.rotation</p:attrName>
                                        </p:attrNameLst>
                                      </p:cBhvr>
                                      <p:tavLst>
                                        <p:tav tm="0">
                                          <p:val>
                                            <p:fltVal val="-90"/>
                                          </p:val>
                                        </p:tav>
                                        <p:tav tm="100000">
                                          <p:val>
                                            <p:fltVal val="0"/>
                                          </p:val>
                                        </p:tav>
                                      </p:tavLst>
                                    </p:anim>
                                    <p:anim calcmode="lin" valueType="num">
                                      <p:cBhvr>
                                        <p:cTn id="49" dur="800" decel="100000" fill="hold"/>
                                        <p:tgtEl>
                                          <p:spTgt spid="223234">
                                            <p:txEl>
                                              <p:pRg st="4" end="4"/>
                                            </p:txEl>
                                          </p:spTgt>
                                        </p:tgtEl>
                                        <p:attrNameLst>
                                          <p:attrName>ppt_x</p:attrName>
                                        </p:attrNameLst>
                                      </p:cBhvr>
                                      <p:tavLst>
                                        <p:tav tm="0">
                                          <p:val>
                                            <p:strVal val="#ppt_x+0.4"/>
                                          </p:val>
                                        </p:tav>
                                        <p:tav tm="100000">
                                          <p:val>
                                            <p:strVal val="#ppt_x-0.05"/>
                                          </p:val>
                                        </p:tav>
                                      </p:tavLst>
                                    </p:anim>
                                    <p:anim calcmode="lin" valueType="num">
                                      <p:cBhvr>
                                        <p:cTn id="50" dur="800" decel="100000" fill="hold"/>
                                        <p:tgtEl>
                                          <p:spTgt spid="223234">
                                            <p:txEl>
                                              <p:pRg st="4" end="4"/>
                                            </p:txEl>
                                          </p:spTgt>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223234">
                                            <p:txEl>
                                              <p:pRg st="4" end="4"/>
                                            </p:txEl>
                                          </p:spTgt>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223234">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0" presetClass="entr" presetSubtype="0" fill="hold" nodeType="clickEffect">
                                  <p:stCondLst>
                                    <p:cond delay="0"/>
                                  </p:stCondLst>
                                  <p:childTnLst>
                                    <p:set>
                                      <p:cBhvr>
                                        <p:cTn id="56" dur="1" fill="hold">
                                          <p:stCondLst>
                                            <p:cond delay="0"/>
                                          </p:stCondLst>
                                        </p:cTn>
                                        <p:tgtEl>
                                          <p:spTgt spid="223234">
                                            <p:txEl>
                                              <p:pRg st="5" end="5"/>
                                            </p:txEl>
                                          </p:spTgt>
                                        </p:tgtEl>
                                        <p:attrNameLst>
                                          <p:attrName>style.visibility</p:attrName>
                                        </p:attrNameLst>
                                      </p:cBhvr>
                                      <p:to>
                                        <p:strVal val="visible"/>
                                      </p:to>
                                    </p:set>
                                    <p:animEffect transition="in" filter="fade">
                                      <p:cBhvr>
                                        <p:cTn id="57" dur="800" decel="100000"/>
                                        <p:tgtEl>
                                          <p:spTgt spid="223234">
                                            <p:txEl>
                                              <p:pRg st="5" end="5"/>
                                            </p:txEl>
                                          </p:spTgt>
                                        </p:tgtEl>
                                      </p:cBhvr>
                                    </p:animEffect>
                                    <p:anim calcmode="lin" valueType="num">
                                      <p:cBhvr>
                                        <p:cTn id="58" dur="800" decel="100000" fill="hold"/>
                                        <p:tgtEl>
                                          <p:spTgt spid="223234">
                                            <p:txEl>
                                              <p:pRg st="5" end="5"/>
                                            </p:txEl>
                                          </p:spTgt>
                                        </p:tgtEl>
                                        <p:attrNameLst>
                                          <p:attrName>style.rotation</p:attrName>
                                        </p:attrNameLst>
                                      </p:cBhvr>
                                      <p:tavLst>
                                        <p:tav tm="0">
                                          <p:val>
                                            <p:fltVal val="-90"/>
                                          </p:val>
                                        </p:tav>
                                        <p:tav tm="100000">
                                          <p:val>
                                            <p:fltVal val="0"/>
                                          </p:val>
                                        </p:tav>
                                      </p:tavLst>
                                    </p:anim>
                                    <p:anim calcmode="lin" valueType="num">
                                      <p:cBhvr>
                                        <p:cTn id="59" dur="800" decel="100000" fill="hold"/>
                                        <p:tgtEl>
                                          <p:spTgt spid="223234">
                                            <p:txEl>
                                              <p:pRg st="5" end="5"/>
                                            </p:txEl>
                                          </p:spTgt>
                                        </p:tgtEl>
                                        <p:attrNameLst>
                                          <p:attrName>ppt_x</p:attrName>
                                        </p:attrNameLst>
                                      </p:cBhvr>
                                      <p:tavLst>
                                        <p:tav tm="0">
                                          <p:val>
                                            <p:strVal val="#ppt_x+0.4"/>
                                          </p:val>
                                        </p:tav>
                                        <p:tav tm="100000">
                                          <p:val>
                                            <p:strVal val="#ppt_x-0.05"/>
                                          </p:val>
                                        </p:tav>
                                      </p:tavLst>
                                    </p:anim>
                                    <p:anim calcmode="lin" valueType="num">
                                      <p:cBhvr>
                                        <p:cTn id="60" dur="800" decel="100000" fill="hold"/>
                                        <p:tgtEl>
                                          <p:spTgt spid="223234">
                                            <p:txEl>
                                              <p:pRg st="5" end="5"/>
                                            </p:txEl>
                                          </p:spTgt>
                                        </p:tgtEl>
                                        <p:attrNameLst>
                                          <p:attrName>ppt_y</p:attrName>
                                        </p:attrNameLst>
                                      </p:cBhvr>
                                      <p:tavLst>
                                        <p:tav tm="0">
                                          <p:val>
                                            <p:strVal val="#ppt_y-0.4"/>
                                          </p:val>
                                        </p:tav>
                                        <p:tav tm="100000">
                                          <p:val>
                                            <p:strVal val="#ppt_y+0.1"/>
                                          </p:val>
                                        </p:tav>
                                      </p:tavLst>
                                    </p:anim>
                                    <p:anim calcmode="lin" valueType="num">
                                      <p:cBhvr>
                                        <p:cTn id="61" dur="200" accel="100000" fill="hold">
                                          <p:stCondLst>
                                            <p:cond delay="800"/>
                                          </p:stCondLst>
                                        </p:cTn>
                                        <p:tgtEl>
                                          <p:spTgt spid="223234">
                                            <p:txEl>
                                              <p:pRg st="5" end="5"/>
                                            </p:txEl>
                                          </p:spTgt>
                                        </p:tgtEl>
                                        <p:attrNameLst>
                                          <p:attrName>ppt_x</p:attrName>
                                        </p:attrNameLst>
                                      </p:cBhvr>
                                      <p:tavLst>
                                        <p:tav tm="0">
                                          <p:val>
                                            <p:strVal val="#ppt_x-0.05"/>
                                          </p:val>
                                        </p:tav>
                                        <p:tav tm="100000">
                                          <p:val>
                                            <p:strVal val="#ppt_x"/>
                                          </p:val>
                                        </p:tav>
                                      </p:tavLst>
                                    </p:anim>
                                    <p:anim calcmode="lin" valueType="num">
                                      <p:cBhvr>
                                        <p:cTn id="62" dur="200" accel="100000" fill="hold">
                                          <p:stCondLst>
                                            <p:cond delay="800"/>
                                          </p:stCondLst>
                                        </p:cTn>
                                        <p:tgtEl>
                                          <p:spTgt spid="223234">
                                            <p:txEl>
                                              <p:pRg st="5" end="5"/>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16066" name="Rectangle 2"/>
          <p:cNvSpPr>
            <a:spLocks noGrp="1" noChangeArrowheads="1"/>
          </p:cNvSpPr>
          <p:nvPr>
            <p:ph type="subTitle" idx="1"/>
          </p:nvPr>
        </p:nvSpPr>
        <p:spPr bwMode="auto">
          <a:xfrm>
            <a:off x="609600" y="2057400"/>
            <a:ext cx="7620000" cy="3657600"/>
          </a:xfrm>
          <a:noFill/>
          <a:ln>
            <a:miter lim="800000"/>
            <a:headEnd/>
            <a:tailEnd/>
          </a:ln>
        </p:spPr>
        <p:txBody>
          <a:bodyPr vert="horz" wrap="square" lIns="91440" tIns="45720" rIns="91440" bIns="45720" numCol="1" anchor="t" anchorCtr="0" compatLnSpc="1">
            <a:prstTxWarp prst="textNoShape">
              <a:avLst/>
            </a:prstTxWarp>
            <a:normAutofit fontScale="92500" lnSpcReduction="10000"/>
          </a:bodyPr>
          <a:lstStyle/>
          <a:p>
            <a:pPr algn="l">
              <a:lnSpc>
                <a:spcPct val="80000"/>
              </a:lnSpc>
              <a:buFontTx/>
              <a:buChar char="•"/>
            </a:pPr>
            <a:r>
              <a:rPr lang="en-US" sz="3600">
                <a:solidFill>
                  <a:schemeClr val="tx1"/>
                </a:solidFill>
              </a:rPr>
              <a:t> comprehensive two year MBA programs</a:t>
            </a:r>
          </a:p>
          <a:p>
            <a:pPr lvl="1" algn="l">
              <a:lnSpc>
                <a:spcPct val="80000"/>
              </a:lnSpc>
              <a:buFont typeface="Times" pitchFamily="1" charset="0"/>
              <a:buChar char="•"/>
            </a:pPr>
            <a:r>
              <a:rPr lang="en-US" sz="3200">
                <a:solidFill>
                  <a:schemeClr val="tx1"/>
                </a:solidFill>
              </a:rPr>
              <a:t> semester or short term study abroad opportunities</a:t>
            </a:r>
          </a:p>
          <a:p>
            <a:pPr algn="l">
              <a:lnSpc>
                <a:spcPct val="80000"/>
              </a:lnSpc>
              <a:buFontTx/>
              <a:buChar char="•"/>
            </a:pPr>
            <a:r>
              <a:rPr lang="en-US" sz="3600">
                <a:solidFill>
                  <a:schemeClr val="tx1"/>
                </a:solidFill>
              </a:rPr>
              <a:t> part-time MBA programs</a:t>
            </a:r>
          </a:p>
          <a:p>
            <a:pPr algn="l">
              <a:lnSpc>
                <a:spcPct val="80000"/>
              </a:lnSpc>
              <a:buFontTx/>
              <a:buChar char="•"/>
            </a:pPr>
            <a:r>
              <a:rPr lang="en-US" sz="3600">
                <a:solidFill>
                  <a:schemeClr val="tx1"/>
                </a:solidFill>
              </a:rPr>
              <a:t> executive MBA programs</a:t>
            </a:r>
          </a:p>
          <a:p>
            <a:pPr lvl="1" algn="l">
              <a:lnSpc>
                <a:spcPct val="80000"/>
              </a:lnSpc>
              <a:buFont typeface="Times" pitchFamily="1" charset="0"/>
              <a:buChar char="•"/>
            </a:pPr>
            <a:r>
              <a:rPr lang="en-US" sz="3200">
                <a:solidFill>
                  <a:schemeClr val="tx1"/>
                </a:solidFill>
              </a:rPr>
              <a:t>1 -2 week study abroad opportunities </a:t>
            </a:r>
          </a:p>
          <a:p>
            <a:pPr algn="l">
              <a:lnSpc>
                <a:spcPct val="80000"/>
              </a:lnSpc>
              <a:buFontTx/>
              <a:buChar char="•"/>
            </a:pPr>
            <a:endParaRPr lang="en-US" sz="3600"/>
          </a:p>
        </p:txBody>
      </p:sp>
      <p:sp>
        <p:nvSpPr>
          <p:cNvPr id="216067" name="Rectangle 3"/>
          <p:cNvSpPr>
            <a:spLocks noGrp="1" noChangeArrowheads="1"/>
          </p:cNvSpPr>
          <p:nvPr>
            <p:ph type="ctrTitle"/>
          </p:nvPr>
        </p:nvSpPr>
        <p:spPr>
          <a:xfrm>
            <a:off x="838200" y="838200"/>
            <a:ext cx="7543800" cy="1295400"/>
          </a:xfrm>
        </p:spPr>
        <p:txBody>
          <a:bodyPr/>
          <a:lstStyle/>
          <a:p>
            <a:r>
              <a:rPr lang="en-US">
                <a:solidFill>
                  <a:schemeClr val="tx1"/>
                </a:solidFill>
              </a:rPr>
              <a:t>What’s been offered: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6066">
                                            <p:txEl>
                                              <p:pRg st="0" end="0"/>
                                            </p:txEl>
                                          </p:spTgt>
                                        </p:tgtEl>
                                        <p:attrNameLst>
                                          <p:attrName>style.visibility</p:attrName>
                                        </p:attrNameLst>
                                      </p:cBhvr>
                                      <p:to>
                                        <p:strVal val="visible"/>
                                      </p:to>
                                    </p:set>
                                    <p:animEffect transition="in" filter="fade">
                                      <p:cBhvr>
                                        <p:cTn id="7" dur="1000"/>
                                        <p:tgtEl>
                                          <p:spTgt spid="216066">
                                            <p:txEl>
                                              <p:pRg st="0" end="0"/>
                                            </p:txEl>
                                          </p:spTgt>
                                        </p:tgtEl>
                                      </p:cBhvr>
                                    </p:animEffect>
                                    <p:anim calcmode="lin" valueType="num">
                                      <p:cBhvr>
                                        <p:cTn id="8" dur="1000" fill="hold"/>
                                        <p:tgtEl>
                                          <p:spTgt spid="21606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16066">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16066">
                                            <p:txEl>
                                              <p:pRg st="1" end="1"/>
                                            </p:txEl>
                                          </p:spTgt>
                                        </p:tgtEl>
                                        <p:attrNameLst>
                                          <p:attrName>style.visibility</p:attrName>
                                        </p:attrNameLst>
                                      </p:cBhvr>
                                      <p:to>
                                        <p:strVal val="visible"/>
                                      </p:to>
                                    </p:set>
                                    <p:animEffect transition="in" filter="fade">
                                      <p:cBhvr>
                                        <p:cTn id="12" dur="1000"/>
                                        <p:tgtEl>
                                          <p:spTgt spid="216066">
                                            <p:txEl>
                                              <p:pRg st="1" end="1"/>
                                            </p:txEl>
                                          </p:spTgt>
                                        </p:tgtEl>
                                      </p:cBhvr>
                                    </p:animEffect>
                                    <p:anim calcmode="lin" valueType="num">
                                      <p:cBhvr>
                                        <p:cTn id="13" dur="1000" fill="hold"/>
                                        <p:tgtEl>
                                          <p:spTgt spid="216066">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16066">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16066">
                                            <p:txEl>
                                              <p:pRg st="2" end="2"/>
                                            </p:txEl>
                                          </p:spTgt>
                                        </p:tgtEl>
                                        <p:attrNameLst>
                                          <p:attrName>style.visibility</p:attrName>
                                        </p:attrNameLst>
                                      </p:cBhvr>
                                      <p:to>
                                        <p:strVal val="visible"/>
                                      </p:to>
                                    </p:set>
                                    <p:animEffect transition="in" filter="fade">
                                      <p:cBhvr>
                                        <p:cTn id="17" dur="1000"/>
                                        <p:tgtEl>
                                          <p:spTgt spid="216066">
                                            <p:txEl>
                                              <p:pRg st="2" end="2"/>
                                            </p:txEl>
                                          </p:spTgt>
                                        </p:tgtEl>
                                      </p:cBhvr>
                                    </p:animEffect>
                                    <p:anim calcmode="lin" valueType="num">
                                      <p:cBhvr>
                                        <p:cTn id="18" dur="1000" fill="hold"/>
                                        <p:tgtEl>
                                          <p:spTgt spid="216066">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16066">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16066">
                                            <p:txEl>
                                              <p:pRg st="3" end="3"/>
                                            </p:txEl>
                                          </p:spTgt>
                                        </p:tgtEl>
                                        <p:attrNameLst>
                                          <p:attrName>style.visibility</p:attrName>
                                        </p:attrNameLst>
                                      </p:cBhvr>
                                      <p:to>
                                        <p:strVal val="visible"/>
                                      </p:to>
                                    </p:set>
                                    <p:animEffect transition="in" filter="fade">
                                      <p:cBhvr>
                                        <p:cTn id="22" dur="1000"/>
                                        <p:tgtEl>
                                          <p:spTgt spid="216066">
                                            <p:txEl>
                                              <p:pRg st="3" end="3"/>
                                            </p:txEl>
                                          </p:spTgt>
                                        </p:tgtEl>
                                      </p:cBhvr>
                                    </p:animEffect>
                                    <p:anim calcmode="lin" valueType="num">
                                      <p:cBhvr>
                                        <p:cTn id="23" dur="1000" fill="hold"/>
                                        <p:tgtEl>
                                          <p:spTgt spid="216066">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16066">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16066">
                                            <p:txEl>
                                              <p:pRg st="4" end="4"/>
                                            </p:txEl>
                                          </p:spTgt>
                                        </p:tgtEl>
                                        <p:attrNameLst>
                                          <p:attrName>style.visibility</p:attrName>
                                        </p:attrNameLst>
                                      </p:cBhvr>
                                      <p:to>
                                        <p:strVal val="visible"/>
                                      </p:to>
                                    </p:set>
                                    <p:animEffect transition="in" filter="fade">
                                      <p:cBhvr>
                                        <p:cTn id="27" dur="1000"/>
                                        <p:tgtEl>
                                          <p:spTgt spid="216066">
                                            <p:txEl>
                                              <p:pRg st="4" end="4"/>
                                            </p:txEl>
                                          </p:spTgt>
                                        </p:tgtEl>
                                      </p:cBhvr>
                                    </p:animEffect>
                                    <p:anim calcmode="lin" valueType="num">
                                      <p:cBhvr>
                                        <p:cTn id="28" dur="1000" fill="hold"/>
                                        <p:tgtEl>
                                          <p:spTgt spid="216066">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1606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66"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18114" name="Rectangle 2"/>
          <p:cNvSpPr>
            <a:spLocks noGrp="1" noChangeArrowheads="1"/>
          </p:cNvSpPr>
          <p:nvPr>
            <p:ph type="subTitle" idx="1"/>
          </p:nvPr>
        </p:nvSpPr>
        <p:spPr bwMode="auto">
          <a:xfrm>
            <a:off x="838200" y="2743200"/>
            <a:ext cx="7620000" cy="3200400"/>
          </a:xfrm>
          <a:noFill/>
          <a:ln>
            <a:miter lim="800000"/>
            <a:headEnd/>
            <a:tailEnd/>
          </a:ln>
        </p:spPr>
        <p:txBody>
          <a:bodyPr vert="horz" wrap="square" lIns="91440" tIns="45720" rIns="91440" bIns="45720" numCol="1" anchor="t" anchorCtr="0" compatLnSpc="1">
            <a:prstTxWarp prst="textNoShape">
              <a:avLst/>
            </a:prstTxWarp>
            <a:normAutofit lnSpcReduction="10000"/>
          </a:bodyPr>
          <a:lstStyle/>
          <a:p>
            <a:pPr algn="l">
              <a:lnSpc>
                <a:spcPct val="80000"/>
              </a:lnSpc>
            </a:pPr>
            <a:r>
              <a:rPr lang="en-US" sz="2400">
                <a:solidFill>
                  <a:schemeClr val="tx1"/>
                </a:solidFill>
              </a:rPr>
              <a:t>Design a </a:t>
            </a:r>
          </a:p>
          <a:p>
            <a:pPr algn="l">
              <a:lnSpc>
                <a:spcPct val="80000"/>
              </a:lnSpc>
              <a:buFontTx/>
              <a:buChar char="•"/>
            </a:pPr>
            <a:r>
              <a:rPr lang="en-US" sz="2400">
                <a:solidFill>
                  <a:schemeClr val="tx1"/>
                </a:solidFill>
              </a:rPr>
              <a:t> twelve month </a:t>
            </a:r>
          </a:p>
          <a:p>
            <a:pPr algn="l">
              <a:lnSpc>
                <a:spcPct val="80000"/>
              </a:lnSpc>
              <a:buFontTx/>
              <a:buChar char="•"/>
            </a:pPr>
            <a:r>
              <a:rPr lang="en-US" sz="2400">
                <a:solidFill>
                  <a:schemeClr val="tx1"/>
                </a:solidFill>
              </a:rPr>
              <a:t> full-time </a:t>
            </a:r>
          </a:p>
          <a:p>
            <a:pPr algn="l">
              <a:lnSpc>
                <a:spcPct val="80000"/>
              </a:lnSpc>
              <a:buFontTx/>
              <a:buChar char="•"/>
            </a:pPr>
            <a:r>
              <a:rPr lang="en-US" sz="2400">
                <a:solidFill>
                  <a:schemeClr val="tx1"/>
                </a:solidFill>
              </a:rPr>
              <a:t> intensive MBA program </a:t>
            </a:r>
          </a:p>
          <a:p>
            <a:pPr lvl="1" algn="l">
              <a:lnSpc>
                <a:spcPct val="80000"/>
              </a:lnSpc>
              <a:buFont typeface="Times" pitchFamily="1" charset="0"/>
              <a:buChar char="•"/>
            </a:pPr>
            <a:r>
              <a:rPr lang="en-US" sz="2000">
                <a:solidFill>
                  <a:schemeClr val="tx1"/>
                </a:solidFill>
              </a:rPr>
              <a:t>which will take students from San Diego to:</a:t>
            </a:r>
          </a:p>
          <a:p>
            <a:pPr algn="l">
              <a:lnSpc>
                <a:spcPct val="80000"/>
              </a:lnSpc>
            </a:pPr>
            <a:endParaRPr lang="en-US" sz="2400">
              <a:solidFill>
                <a:schemeClr val="tx1"/>
              </a:solidFill>
            </a:endParaRPr>
          </a:p>
          <a:p>
            <a:pPr lvl="1" algn="l">
              <a:lnSpc>
                <a:spcPct val="80000"/>
              </a:lnSpc>
              <a:buFont typeface="Times" pitchFamily="1" charset="0"/>
              <a:buChar char="•"/>
            </a:pPr>
            <a:r>
              <a:rPr lang="en-US" sz="2400">
                <a:solidFill>
                  <a:schemeClr val="tx1"/>
                </a:solidFill>
              </a:rPr>
              <a:t>China</a:t>
            </a:r>
          </a:p>
          <a:p>
            <a:pPr lvl="1" algn="l">
              <a:lnSpc>
                <a:spcPct val="80000"/>
              </a:lnSpc>
              <a:buFont typeface="Times" pitchFamily="1" charset="0"/>
              <a:buChar char="•"/>
            </a:pPr>
            <a:r>
              <a:rPr lang="en-US" sz="2400">
                <a:solidFill>
                  <a:schemeClr val="tx1"/>
                </a:solidFill>
              </a:rPr>
              <a:t>India</a:t>
            </a:r>
          </a:p>
          <a:p>
            <a:pPr lvl="1" algn="l">
              <a:lnSpc>
                <a:spcPct val="80000"/>
              </a:lnSpc>
              <a:buFont typeface="Times" pitchFamily="1" charset="0"/>
              <a:buChar char="•"/>
            </a:pPr>
            <a:r>
              <a:rPr lang="en-US" sz="2400">
                <a:solidFill>
                  <a:schemeClr val="tx1"/>
                </a:solidFill>
              </a:rPr>
              <a:t>Middle East</a:t>
            </a:r>
          </a:p>
        </p:txBody>
      </p:sp>
      <p:sp>
        <p:nvSpPr>
          <p:cNvPr id="218115" name="Rectangle 3"/>
          <p:cNvSpPr>
            <a:spLocks noGrp="1" noChangeArrowheads="1"/>
          </p:cNvSpPr>
          <p:nvPr>
            <p:ph type="ctrTitle"/>
          </p:nvPr>
        </p:nvSpPr>
        <p:spPr>
          <a:xfrm>
            <a:off x="838200" y="838200"/>
            <a:ext cx="7543800" cy="1295400"/>
          </a:xfrm>
        </p:spPr>
        <p:txBody>
          <a:bodyPr/>
          <a:lstStyle/>
          <a:p>
            <a:r>
              <a:rPr lang="en-US" sz="3600">
                <a:solidFill>
                  <a:schemeClr val="tx1"/>
                </a:solidFill>
              </a:rPr>
              <a:t>How has SDSU addressed these needs?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01752" y="685800"/>
            <a:ext cx="8534400" cy="301752"/>
          </a:xfrm>
        </p:spPr>
        <p:txBody>
          <a:bodyPr>
            <a:normAutofit fontScale="90000"/>
          </a:bodyPr>
          <a:lstStyle/>
          <a:p>
            <a:endParaRPr lang="en-US" dirty="0"/>
          </a:p>
        </p:txBody>
      </p:sp>
      <p:sp>
        <p:nvSpPr>
          <p:cNvPr id="7171" name="Rectangle 3"/>
          <p:cNvSpPr>
            <a:spLocks noGrp="1" noChangeArrowheads="1"/>
          </p:cNvSpPr>
          <p:nvPr>
            <p:ph sz="quarter" idx="1"/>
          </p:nvPr>
        </p:nvSpPr>
        <p:spPr bwMode="auto">
          <a:xfrm>
            <a:off x="685800" y="1524000"/>
            <a:ext cx="7772400" cy="4114800"/>
          </a:xfrm>
          <a:noFill/>
          <a:ln>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7176" name="Picture 8" descr="logo and pictures"/>
          <p:cNvPicPr>
            <a:picLocks noChangeAspect="1" noChangeArrowheads="1"/>
          </p:cNvPicPr>
          <p:nvPr/>
        </p:nvPicPr>
        <p:blipFill>
          <a:blip r:embed="rId3"/>
          <a:srcRect/>
          <a:stretch>
            <a:fillRect/>
          </a:stretch>
        </p:blipFill>
        <p:spPr bwMode="auto">
          <a:xfrm>
            <a:off x="0" y="838199"/>
            <a:ext cx="9296400" cy="5334001"/>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en-US" dirty="0">
                <a:solidFill>
                  <a:schemeClr val="tx1"/>
                </a:solidFill>
              </a:rPr>
              <a:t>SDSU approach:</a:t>
            </a:r>
          </a:p>
        </p:txBody>
      </p:sp>
      <p:sp>
        <p:nvSpPr>
          <p:cNvPr id="123907" name="Rectangle 3"/>
          <p:cNvSpPr>
            <a:spLocks noGrp="1" noChangeArrowheads="1"/>
          </p:cNvSpPr>
          <p:nvPr>
            <p:ph sz="quarter" idx="1"/>
          </p:nvPr>
        </p:nvSpPr>
        <p:spPr bwMode="auto">
          <a:xfrm>
            <a:off x="457200" y="1828800"/>
            <a:ext cx="8229600" cy="4297363"/>
          </a:xfrm>
          <a:noFill/>
          <a:ln>
            <a:miter lim="800000"/>
            <a:headEnd/>
            <a:tailEnd/>
          </a:ln>
        </p:spPr>
        <p:txBody>
          <a:bodyPr vert="horz" wrap="square" lIns="91440" tIns="45720" rIns="91440" bIns="45720" numCol="1" anchor="t" anchorCtr="0" compatLnSpc="1">
            <a:prstTxWarp prst="textNoShape">
              <a:avLst/>
            </a:prstTxWarp>
          </a:bodyPr>
          <a:lstStyle/>
          <a:p>
            <a:pPr>
              <a:buFontTx/>
              <a:buChar char="•"/>
            </a:pPr>
            <a:r>
              <a:rPr lang="en-US" dirty="0">
                <a:solidFill>
                  <a:schemeClr val="tx1"/>
                </a:solidFill>
              </a:rPr>
              <a:t>Identify key corporate partners in 3 countries who have interests in multiple projects with increasing </a:t>
            </a:r>
            <a:r>
              <a:rPr lang="en-US" dirty="0" smtClean="0">
                <a:solidFill>
                  <a:schemeClr val="tx1"/>
                </a:solidFill>
              </a:rPr>
              <a:t>complexity</a:t>
            </a:r>
          </a:p>
          <a:p>
            <a:pPr>
              <a:buFontTx/>
              <a:buChar char="•"/>
            </a:pPr>
            <a:r>
              <a:rPr lang="en-US" dirty="0" smtClean="0"/>
              <a:t>Conduct focus groups</a:t>
            </a:r>
          </a:p>
          <a:p>
            <a:pPr>
              <a:buFontTx/>
              <a:buChar char="•"/>
            </a:pPr>
            <a:r>
              <a:rPr lang="en-US" dirty="0" smtClean="0"/>
              <a:t>Meetings with faculty, administrators and students</a:t>
            </a:r>
            <a:r>
              <a:rPr lang="en-US" dirty="0" smtClean="0">
                <a:solidFill>
                  <a:schemeClr val="tx1"/>
                </a:solidFill>
              </a:rPr>
              <a:t> </a:t>
            </a:r>
            <a:endParaRPr lang="en-US" dirty="0">
              <a:solidFill>
                <a:schemeClr val="tx1"/>
              </a:solidFill>
            </a:endParaRPr>
          </a:p>
          <a:p>
            <a:pPr>
              <a:buFontTx/>
              <a:buChar char="•"/>
            </a:pPr>
            <a:r>
              <a:rPr lang="en-US" dirty="0">
                <a:solidFill>
                  <a:schemeClr val="tx1"/>
                </a:solidFill>
              </a:rPr>
              <a:t>Get support of local business community/alumni</a:t>
            </a:r>
          </a:p>
          <a:p>
            <a:pPr>
              <a:buFontTx/>
              <a:buChar char="•"/>
            </a:pPr>
            <a:r>
              <a:rPr lang="en-US" dirty="0">
                <a:solidFill>
                  <a:schemeClr val="tx1"/>
                </a:solidFill>
              </a:rPr>
              <a:t>Get support of top administration at SDSU and </a:t>
            </a:r>
            <a:r>
              <a:rPr lang="en-US" dirty="0" smtClean="0">
                <a:solidFill>
                  <a:schemeClr val="tx1"/>
                </a:solidFill>
              </a:rPr>
              <a:t>identify overseas partner </a:t>
            </a:r>
            <a:r>
              <a:rPr lang="en-US" dirty="0">
                <a:solidFill>
                  <a:schemeClr val="tx1"/>
                </a:solidFill>
              </a:rPr>
              <a:t>universities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 calcmode="lin" valueType="num">
                                      <p:cBhvr additive="base">
                                        <p:cTn id="7" dur="5000" fill="hold"/>
                                        <p:tgtEl>
                                          <p:spTgt spid="123907">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1239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123907">
                                            <p:txEl>
                                              <p:pRg st="1" end="1"/>
                                            </p:txEl>
                                          </p:spTgt>
                                        </p:tgtEl>
                                        <p:attrNameLst>
                                          <p:attrName>style.visibility</p:attrName>
                                        </p:attrNameLst>
                                      </p:cBhvr>
                                      <p:to>
                                        <p:strVal val="visible"/>
                                      </p:to>
                                    </p:set>
                                    <p:anim calcmode="lin" valueType="num">
                                      <p:cBhvr additive="base">
                                        <p:cTn id="13" dur="5000" fill="hold"/>
                                        <p:tgtEl>
                                          <p:spTgt spid="123907">
                                            <p:txEl>
                                              <p:pRg st="1" end="1"/>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1239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123907">
                                            <p:txEl>
                                              <p:pRg st="2" end="2"/>
                                            </p:txEl>
                                          </p:spTgt>
                                        </p:tgtEl>
                                        <p:attrNameLst>
                                          <p:attrName>style.visibility</p:attrName>
                                        </p:attrNameLst>
                                      </p:cBhvr>
                                      <p:to>
                                        <p:strVal val="visible"/>
                                      </p:to>
                                    </p:set>
                                    <p:anim calcmode="lin" valueType="num">
                                      <p:cBhvr additive="base">
                                        <p:cTn id="19" dur="5000" fill="hold"/>
                                        <p:tgtEl>
                                          <p:spTgt spid="123907">
                                            <p:txEl>
                                              <p:pRg st="2" end="2"/>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123907">
                                            <p:txEl>
                                              <p:pRg st="2" end="2"/>
                                            </p:txEl>
                                          </p:spTgt>
                                        </p:tgtEl>
                                        <p:attrNameLst>
                                          <p:attrName>ppt_y</p:attrName>
                                        </p:attrNameLst>
                                      </p:cBhvr>
                                      <p:tavLst>
                                        <p:tav tm="0">
                                          <p:val>
                                            <p:strVal val="1+#ppt_h/2"/>
                                          </p:val>
                                        </p:tav>
                                        <p:tav tm="100000">
                                          <p:val>
                                            <p:strVal val="#ppt_y"/>
                                          </p:val>
                                        </p:tav>
                                      </p:tavLst>
                                    </p:anim>
                                  </p:childTnLst>
                                </p:cTn>
                              </p:par>
                              <p:par>
                                <p:cTn id="21" presetID="7" presetClass="entr" presetSubtype="4" fill="hold" grpId="0" nodeType="withEffect">
                                  <p:stCondLst>
                                    <p:cond delay="0"/>
                                  </p:stCondLst>
                                  <p:childTnLst>
                                    <p:set>
                                      <p:cBhvr>
                                        <p:cTn id="22" dur="1" fill="hold">
                                          <p:stCondLst>
                                            <p:cond delay="0"/>
                                          </p:stCondLst>
                                        </p:cTn>
                                        <p:tgtEl>
                                          <p:spTgt spid="123907">
                                            <p:txEl>
                                              <p:pRg st="3" end="3"/>
                                            </p:txEl>
                                          </p:spTgt>
                                        </p:tgtEl>
                                        <p:attrNameLst>
                                          <p:attrName>style.visibility</p:attrName>
                                        </p:attrNameLst>
                                      </p:cBhvr>
                                      <p:to>
                                        <p:strVal val="visible"/>
                                      </p:to>
                                    </p:set>
                                    <p:anim calcmode="lin" valueType="num">
                                      <p:cBhvr additive="base">
                                        <p:cTn id="23" dur="5000" fill="hold"/>
                                        <p:tgtEl>
                                          <p:spTgt spid="123907">
                                            <p:txEl>
                                              <p:pRg st="3" end="3"/>
                                            </p:txEl>
                                          </p:spTgt>
                                        </p:tgtEl>
                                        <p:attrNameLst>
                                          <p:attrName>ppt_x</p:attrName>
                                        </p:attrNameLst>
                                      </p:cBhvr>
                                      <p:tavLst>
                                        <p:tav tm="0">
                                          <p:val>
                                            <p:strVal val="#ppt_x"/>
                                          </p:val>
                                        </p:tav>
                                        <p:tav tm="100000">
                                          <p:val>
                                            <p:strVal val="#ppt_x"/>
                                          </p:val>
                                        </p:tav>
                                      </p:tavLst>
                                    </p:anim>
                                    <p:anim calcmode="lin" valueType="num">
                                      <p:cBhvr additive="base">
                                        <p:cTn id="24" dur="5000" fill="hold"/>
                                        <p:tgtEl>
                                          <p:spTgt spid="123907">
                                            <p:txEl>
                                              <p:pRg st="3" end="3"/>
                                            </p:txEl>
                                          </p:spTgt>
                                        </p:tgtEl>
                                        <p:attrNameLst>
                                          <p:attrName>ppt_y</p:attrName>
                                        </p:attrNameLst>
                                      </p:cBhvr>
                                      <p:tavLst>
                                        <p:tav tm="0">
                                          <p:val>
                                            <p:strVal val="1+#ppt_h/2"/>
                                          </p:val>
                                        </p:tav>
                                        <p:tav tm="100000">
                                          <p:val>
                                            <p:strVal val="#ppt_y"/>
                                          </p:val>
                                        </p:tav>
                                      </p:tavLst>
                                    </p:anim>
                                  </p:childTnLst>
                                </p:cTn>
                              </p:par>
                              <p:par>
                                <p:cTn id="25" presetID="7" presetClass="entr" presetSubtype="4" fill="hold" grpId="0" nodeType="withEffect">
                                  <p:stCondLst>
                                    <p:cond delay="0"/>
                                  </p:stCondLst>
                                  <p:childTnLst>
                                    <p:set>
                                      <p:cBhvr>
                                        <p:cTn id="26" dur="1" fill="hold">
                                          <p:stCondLst>
                                            <p:cond delay="0"/>
                                          </p:stCondLst>
                                        </p:cTn>
                                        <p:tgtEl>
                                          <p:spTgt spid="123907">
                                            <p:txEl>
                                              <p:pRg st="4" end="4"/>
                                            </p:txEl>
                                          </p:spTgt>
                                        </p:tgtEl>
                                        <p:attrNameLst>
                                          <p:attrName>style.visibility</p:attrName>
                                        </p:attrNameLst>
                                      </p:cBhvr>
                                      <p:to>
                                        <p:strVal val="visible"/>
                                      </p:to>
                                    </p:set>
                                    <p:anim calcmode="lin" valueType="num">
                                      <p:cBhvr additive="base">
                                        <p:cTn id="27" dur="5000" fill="hold"/>
                                        <p:tgtEl>
                                          <p:spTgt spid="123907">
                                            <p:txEl>
                                              <p:pRg st="4" end="4"/>
                                            </p:txEl>
                                          </p:spTgt>
                                        </p:tgtEl>
                                        <p:attrNameLst>
                                          <p:attrName>ppt_x</p:attrName>
                                        </p:attrNameLst>
                                      </p:cBhvr>
                                      <p:tavLst>
                                        <p:tav tm="0">
                                          <p:val>
                                            <p:strVal val="#ppt_x"/>
                                          </p:val>
                                        </p:tav>
                                        <p:tav tm="100000">
                                          <p:val>
                                            <p:strVal val="#ppt_x"/>
                                          </p:val>
                                        </p:tav>
                                      </p:tavLst>
                                    </p:anim>
                                    <p:anim calcmode="lin" valueType="num">
                                      <p:cBhvr additive="base">
                                        <p:cTn id="28" dur="5000" fill="hold"/>
                                        <p:tgtEl>
                                          <p:spTgt spid="12390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endParaRPr lang="en-US"/>
          </a:p>
        </p:txBody>
      </p:sp>
      <p:sp>
        <p:nvSpPr>
          <p:cNvPr id="153603" name="Rectangle 3"/>
          <p:cNvSpPr>
            <a:spLocks noGrp="1" noChangeArrowheads="1"/>
          </p:cNvSpPr>
          <p:nvPr>
            <p:ph sz="quarter"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solidFill>
                  <a:schemeClr val="tx1"/>
                </a:solidFill>
              </a:rPr>
              <a:t>What our corporate partners have to say about the new </a:t>
            </a:r>
          </a:p>
          <a:p>
            <a:r>
              <a:rPr lang="en-US">
                <a:solidFill>
                  <a:schemeClr val="tx1"/>
                </a:solidFill>
              </a:rPr>
              <a:t>Global Entrepreneurship MBA…</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endParaRPr lang="en-US"/>
          </a:p>
        </p:txBody>
      </p:sp>
      <p:sp>
        <p:nvSpPr>
          <p:cNvPr id="162819" name="Rectangle 3"/>
          <p:cNvSpPr>
            <a:spLocks noGrp="1" noChangeArrowheads="1"/>
          </p:cNvSpPr>
          <p:nvPr>
            <p:ph sz="quarter"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2800">
                <a:solidFill>
                  <a:schemeClr val="tx1"/>
                </a:solidFill>
              </a:rPr>
              <a:t>“We believe that it is important for leaders to have a global perspective and an understanding about how to operate in the global marketplace. SDSU has created a program that will enable students to have a greater understanding of cultural and business differences around the world.”</a:t>
            </a:r>
            <a:endParaRPr lang="en-US" sz="2800" i="1">
              <a:solidFill>
                <a:schemeClr val="tx1"/>
              </a:solidFill>
            </a:endParaRPr>
          </a:p>
          <a:p>
            <a:r>
              <a:rPr lang="en-US" sz="2800" i="1">
                <a:solidFill>
                  <a:schemeClr val="tx1"/>
                </a:solidFill>
              </a:rPr>
              <a:t>-Dr. Irwin Mark Jacobs, chairman and founder of QUALCOMM</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609600" y="-304800"/>
            <a:ext cx="7848600" cy="1143000"/>
          </a:xfrm>
        </p:spPr>
        <p:txBody>
          <a:bodyPr/>
          <a:lstStyle/>
          <a:p>
            <a:endParaRPr lang="en-US"/>
          </a:p>
        </p:txBody>
      </p:sp>
      <p:sp>
        <p:nvSpPr>
          <p:cNvPr id="132099" name="Rectangle 3"/>
          <p:cNvSpPr>
            <a:spLocks noGrp="1" noChangeArrowheads="1"/>
          </p:cNvSpPr>
          <p:nvPr>
            <p:ph sz="quarter" idx="1"/>
          </p:nvPr>
        </p:nvSpPr>
        <p:spPr bwMode="auto">
          <a:xfrm>
            <a:off x="685800" y="1143000"/>
            <a:ext cx="8229600" cy="4525963"/>
          </a:xfrm>
          <a:noFill/>
          <a:ln>
            <a:miter lim="800000"/>
            <a:headEnd/>
            <a:tailEnd/>
          </a:ln>
        </p:spPr>
        <p:txBody>
          <a:bodyPr vert="horz" wrap="square" lIns="91440" tIns="45720" rIns="91440" bIns="45720" numCol="1" anchor="t" anchorCtr="0" compatLnSpc="1">
            <a:prstTxWarp prst="textNoShape">
              <a:avLst/>
            </a:prstTxWarp>
            <a:normAutofit lnSpcReduction="10000"/>
          </a:bodyPr>
          <a:lstStyle/>
          <a:p>
            <a:pPr>
              <a:lnSpc>
                <a:spcPct val="80000"/>
              </a:lnSpc>
            </a:pPr>
            <a:r>
              <a:rPr lang="en-US" sz="2400"/>
              <a:t>“One of the most significant challenges companies face today is building a team experienced in working with people from diverse cultures and with a sound understanding of global business practices. Such experience and knowledge is crucial for any company wanting to successfully compete in the worldwide marketplace.  San Diego State University’s GEMBA program, with its focus on student involvement in different cultures and international business practices, will help ensure companies have the quality of employees needed to be competitive in the global economy.  Microsoft is excited to be a sponsor of this exciting new program!” </a:t>
            </a:r>
            <a:endParaRPr lang="en-US" sz="2400" i="1"/>
          </a:p>
          <a:p>
            <a:pPr>
              <a:lnSpc>
                <a:spcPct val="80000"/>
              </a:lnSpc>
            </a:pPr>
            <a:r>
              <a:rPr lang="en-US" sz="2400" i="1"/>
              <a:t>-Scott Di Valerio, Corporate Vice President, OEM Division, Microsoft</a:t>
            </a:r>
            <a:endParaRPr lang="en-US" sz="2400"/>
          </a:p>
          <a:p>
            <a:pPr>
              <a:lnSpc>
                <a:spcPct val="80000"/>
              </a:lnSpc>
            </a:pPr>
            <a:endParaRPr lang="en-US" sz="240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609600" y="-304800"/>
            <a:ext cx="7848600" cy="1143000"/>
          </a:xfrm>
        </p:spPr>
        <p:txBody>
          <a:bodyPr/>
          <a:lstStyle/>
          <a:p>
            <a:endParaRPr lang="en-US"/>
          </a:p>
        </p:txBody>
      </p:sp>
      <p:sp>
        <p:nvSpPr>
          <p:cNvPr id="131075" name="Rectangle 3"/>
          <p:cNvSpPr>
            <a:spLocks noGrp="1" noChangeArrowheads="1"/>
          </p:cNvSpPr>
          <p:nvPr>
            <p:ph sz="quarter" idx="1"/>
          </p:nvPr>
        </p:nvSpPr>
        <p:spPr bwMode="auto">
          <a:xfrm>
            <a:off x="457200" y="990600"/>
            <a:ext cx="8229600" cy="5029200"/>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en-US" sz="2400">
                <a:solidFill>
                  <a:schemeClr val="tx1"/>
                </a:solidFill>
              </a:rPr>
              <a:t>“As a global life science company that conducts business in over 70 countries, Invitrogen understands the importance of a well trained global workforce.  We look to hire the best and the brightest, those with a true understanding of the global marketplace.  Adapting to changing cultures and country norms is an everyday practice for our employees as we serve our customers around the world.  As the globalization of the marketplace becomes increasingly more prevalent, both the value and the need for an international education are at a premium.  San Diego State University’s Global Entrepreneurship MBA program offers the next generation of education for tomorrow’s global business leaders.”</a:t>
            </a:r>
            <a:br>
              <a:rPr lang="en-US" sz="2400">
                <a:solidFill>
                  <a:schemeClr val="tx1"/>
                </a:solidFill>
              </a:rPr>
            </a:br>
            <a:r>
              <a:rPr lang="en-US" sz="2000" i="1">
                <a:solidFill>
                  <a:schemeClr val="tx1"/>
                </a:solidFill>
              </a:rPr>
              <a:t>- Rodney Moses, VP Global Talent Acquisition, Invitrogen Corporation</a:t>
            </a:r>
            <a:endParaRPr lang="en-US" sz="2000">
              <a:solidFill>
                <a:schemeClr val="tx1"/>
              </a:solidFill>
            </a:endParaRPr>
          </a:p>
          <a:p>
            <a:pPr>
              <a:lnSpc>
                <a:spcPct val="80000"/>
              </a:lnSpc>
            </a:pPr>
            <a:endParaRPr lang="en-US" sz="240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30" name="Text Box 6"/>
          <p:cNvSpPr txBox="1">
            <a:spLocks noChangeArrowheads="1"/>
          </p:cNvSpPr>
          <p:nvPr/>
        </p:nvSpPr>
        <p:spPr bwMode="auto">
          <a:xfrm>
            <a:off x="838200" y="987425"/>
            <a:ext cx="7543800" cy="2289175"/>
          </a:xfrm>
          <a:prstGeom prst="rect">
            <a:avLst/>
          </a:prstGeom>
          <a:noFill/>
          <a:ln w="12700">
            <a:noFill/>
            <a:miter lim="800000"/>
            <a:headEnd type="none" w="sm" len="sm"/>
            <a:tailEnd type="none" w="sm" len="sm"/>
          </a:ln>
          <a:effectLst/>
        </p:spPr>
        <p:txBody>
          <a:bodyPr>
            <a:spAutoFit/>
          </a:bodyPr>
          <a:lstStyle/>
          <a:p>
            <a:pPr algn="ctr">
              <a:spcBef>
                <a:spcPct val="50000"/>
              </a:spcBef>
            </a:pPr>
            <a:r>
              <a:rPr lang="en-US" sz="3600" b="1" dirty="0">
                <a:latin typeface="Times New Roman" pitchFamily="18" charset="0"/>
              </a:rPr>
              <a:t>GLOBAL</a:t>
            </a:r>
          </a:p>
          <a:p>
            <a:pPr algn="ctr">
              <a:spcBef>
                <a:spcPct val="50000"/>
              </a:spcBef>
            </a:pPr>
            <a:r>
              <a:rPr lang="en-US" sz="3600" b="1" dirty="0">
                <a:latin typeface="Times New Roman" pitchFamily="18" charset="0"/>
              </a:rPr>
              <a:t>ENTREPRENEURSHIP</a:t>
            </a:r>
          </a:p>
          <a:p>
            <a:pPr algn="ctr">
              <a:spcBef>
                <a:spcPct val="50000"/>
              </a:spcBef>
            </a:pPr>
            <a:r>
              <a:rPr lang="en-US" sz="3600" b="1" dirty="0">
                <a:latin typeface="Times New Roman" pitchFamily="18" charset="0"/>
              </a:rPr>
              <a:t>MBA</a:t>
            </a:r>
          </a:p>
        </p:txBody>
      </p:sp>
      <p:pic>
        <p:nvPicPr>
          <p:cNvPr id="12297" name="Picture 9"/>
          <p:cNvPicPr>
            <a:picLocks noChangeAspect="1" noChangeArrowheads="1"/>
          </p:cNvPicPr>
          <p:nvPr/>
        </p:nvPicPr>
        <p:blipFill>
          <a:blip r:embed="rId3"/>
          <a:srcRect/>
          <a:stretch>
            <a:fillRect/>
          </a:stretch>
        </p:blipFill>
        <p:spPr bwMode="auto">
          <a:xfrm>
            <a:off x="228600" y="3429000"/>
            <a:ext cx="8686800" cy="2438400"/>
          </a:xfrm>
          <a:prstGeom prst="rect">
            <a:avLst/>
          </a:prstGeom>
          <a:noFill/>
          <a:ln w="9525" algn="ctr">
            <a:noFill/>
            <a:miter lim="800000"/>
            <a:headEnd type="none" w="sm" len="sm"/>
            <a:tailEnd type="none" w="sm" len="sm"/>
          </a:ln>
          <a:effectLst/>
        </p:spPr>
      </p:pic>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63843" name="Rectangle 3"/>
          <p:cNvSpPr>
            <a:spLocks noGrp="1" noChangeArrowheads="1"/>
          </p:cNvSpPr>
          <p:nvPr>
            <p:ph type="body" idx="4294967295"/>
          </p:nvPr>
        </p:nvSpPr>
        <p:spPr bwMode="auto">
          <a:xfrm>
            <a:off x="914400" y="990600"/>
            <a:ext cx="8229600" cy="4525963"/>
          </a:xfrm>
          <a:prstGeom prst="rect">
            <a:avLst/>
          </a:prstGeom>
          <a:noFill/>
          <a:ln>
            <a:miter lim="800000"/>
            <a:headEnd/>
            <a:tailEnd/>
          </a:ln>
        </p:spPr>
        <p:txBody>
          <a:bodyPr/>
          <a:lstStyle/>
          <a:p>
            <a:pPr>
              <a:lnSpc>
                <a:spcPct val="90000"/>
              </a:lnSpc>
            </a:pPr>
            <a:r>
              <a:rPr lang="en-US" sz="2800">
                <a:solidFill>
                  <a:schemeClr val="tx1"/>
                </a:solidFill>
              </a:rPr>
              <a:t>"We're very excited about supporting this innovative program which will enable students to view business opportunities through a global lens. At KPMG, we know how important that is. In fact, very soon, we plan to offer every one of our new hires at least one training experience outside the U.S. in the first two years with the firm.”</a:t>
            </a:r>
            <a:endParaRPr lang="en-US" sz="2800" i="1">
              <a:solidFill>
                <a:schemeClr val="tx1"/>
              </a:solidFill>
            </a:endParaRPr>
          </a:p>
          <a:p>
            <a:pPr>
              <a:lnSpc>
                <a:spcPct val="90000"/>
              </a:lnSpc>
            </a:pPr>
            <a:r>
              <a:rPr lang="en-US" sz="2800" i="1">
                <a:solidFill>
                  <a:schemeClr val="tx1"/>
                </a:solidFill>
              </a:rPr>
              <a:t>- Timothy P. Flynn, Chairman and CEO of KPMG LLP</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normAutofit fontScale="90000"/>
          </a:bodyPr>
          <a:lstStyle/>
          <a:p>
            <a:r>
              <a:rPr lang="en-US" sz="3600">
                <a:solidFill>
                  <a:schemeClr val="tx1"/>
                </a:solidFill>
              </a:rPr>
              <a:t>Goals of</a:t>
            </a:r>
            <a:br>
              <a:rPr lang="en-US" sz="3600">
                <a:solidFill>
                  <a:schemeClr val="tx1"/>
                </a:solidFill>
              </a:rPr>
            </a:br>
            <a:r>
              <a:rPr lang="en-US" sz="3600">
                <a:solidFill>
                  <a:schemeClr val="tx1"/>
                </a:solidFill>
              </a:rPr>
              <a:t>Global Entrepreneurship MBA</a:t>
            </a:r>
          </a:p>
        </p:txBody>
      </p:sp>
      <p:sp>
        <p:nvSpPr>
          <p:cNvPr id="159747" name="Rectangle 3"/>
          <p:cNvSpPr>
            <a:spLocks noGrp="1" noChangeArrowheads="1"/>
          </p:cNvSpPr>
          <p:nvPr>
            <p:ph sz="quarter" idx="1"/>
          </p:nvPr>
        </p:nvSpPr>
        <p:spPr bwMode="auto">
          <a:xfrm>
            <a:off x="457200" y="1905000"/>
            <a:ext cx="8229600" cy="4038600"/>
          </a:xfrm>
          <a:noFill/>
          <a:ln>
            <a:miter lim="800000"/>
            <a:headEnd/>
            <a:tailEnd/>
          </a:ln>
        </p:spPr>
        <p:txBody>
          <a:bodyPr vert="horz" wrap="square" lIns="91440" tIns="45720" rIns="91440" bIns="45720" numCol="1" anchor="t" anchorCtr="0" compatLnSpc="1">
            <a:prstTxWarp prst="textNoShape">
              <a:avLst/>
            </a:prstTxWarp>
          </a:bodyPr>
          <a:lstStyle/>
          <a:p>
            <a:pPr>
              <a:lnSpc>
                <a:spcPct val="90000"/>
              </a:lnSpc>
              <a:buFontTx/>
              <a:buChar char="•"/>
            </a:pPr>
            <a:r>
              <a:rPr lang="en-US">
                <a:solidFill>
                  <a:schemeClr val="tx1"/>
                </a:solidFill>
              </a:rPr>
              <a:t>True understanding of how culture/politics/history of each region affects business</a:t>
            </a:r>
          </a:p>
          <a:p>
            <a:pPr>
              <a:lnSpc>
                <a:spcPct val="90000"/>
              </a:lnSpc>
              <a:buFontTx/>
              <a:buChar char="•"/>
            </a:pPr>
            <a:r>
              <a:rPr lang="en-US">
                <a:solidFill>
                  <a:schemeClr val="tx1"/>
                </a:solidFill>
              </a:rPr>
              <a:t>“Best Practices” from Corporate Partners </a:t>
            </a:r>
          </a:p>
          <a:p>
            <a:pPr>
              <a:lnSpc>
                <a:spcPct val="90000"/>
              </a:lnSpc>
              <a:buFontTx/>
              <a:buChar char="•"/>
            </a:pPr>
            <a:r>
              <a:rPr lang="en-US">
                <a:solidFill>
                  <a:schemeClr val="tx1"/>
                </a:solidFill>
              </a:rPr>
              <a:t>Strong International Network for students among academics and industry partners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59747">
                                            <p:txEl>
                                              <p:pRg st="0" end="0"/>
                                            </p:txEl>
                                          </p:spTgt>
                                        </p:tgtEl>
                                        <p:attrNameLst>
                                          <p:attrName>style.visibility</p:attrName>
                                        </p:attrNameLst>
                                      </p:cBhvr>
                                      <p:to>
                                        <p:strVal val="visible"/>
                                      </p:to>
                                    </p:set>
                                    <p:animEffect transition="in" filter="fade">
                                      <p:cBhvr>
                                        <p:cTn id="7" dur="2000"/>
                                        <p:tgtEl>
                                          <p:spTgt spid="159747">
                                            <p:txEl>
                                              <p:pRg st="0" end="0"/>
                                            </p:txEl>
                                          </p:spTgt>
                                        </p:tgtEl>
                                      </p:cBhvr>
                                    </p:animEffect>
                                    <p:anim calcmode="lin" valueType="num">
                                      <p:cBhvr>
                                        <p:cTn id="8" dur="2000" fill="hold"/>
                                        <p:tgtEl>
                                          <p:spTgt spid="159747">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159747">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159747">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159747">
                                            <p:txEl>
                                              <p:pRg st="1" end="1"/>
                                            </p:txEl>
                                          </p:spTgt>
                                        </p:tgtEl>
                                        <p:attrNameLst>
                                          <p:attrName>style.visibility</p:attrName>
                                        </p:attrNameLst>
                                      </p:cBhvr>
                                      <p:to>
                                        <p:strVal val="visible"/>
                                      </p:to>
                                    </p:set>
                                    <p:animEffect transition="in" filter="fade">
                                      <p:cBhvr>
                                        <p:cTn id="15" dur="2000"/>
                                        <p:tgtEl>
                                          <p:spTgt spid="159747">
                                            <p:txEl>
                                              <p:pRg st="1" end="1"/>
                                            </p:txEl>
                                          </p:spTgt>
                                        </p:tgtEl>
                                      </p:cBhvr>
                                    </p:animEffect>
                                    <p:anim calcmode="lin" valueType="num">
                                      <p:cBhvr>
                                        <p:cTn id="16" dur="2000" fill="hold"/>
                                        <p:tgtEl>
                                          <p:spTgt spid="159747">
                                            <p:txEl>
                                              <p:pRg st="1" end="1"/>
                                            </p:txEl>
                                          </p:spTgt>
                                        </p:tgtEl>
                                        <p:attrNameLst>
                                          <p:attrName>style.rotation</p:attrName>
                                        </p:attrNameLst>
                                      </p:cBhvr>
                                      <p:tavLst>
                                        <p:tav tm="0">
                                          <p:val>
                                            <p:fltVal val="720"/>
                                          </p:val>
                                        </p:tav>
                                        <p:tav tm="100000">
                                          <p:val>
                                            <p:fltVal val="0"/>
                                          </p:val>
                                        </p:tav>
                                      </p:tavLst>
                                    </p:anim>
                                    <p:anim calcmode="lin" valueType="num">
                                      <p:cBhvr>
                                        <p:cTn id="17" dur="2000" fill="hold"/>
                                        <p:tgtEl>
                                          <p:spTgt spid="159747">
                                            <p:txEl>
                                              <p:pRg st="1" end="1"/>
                                            </p:txEl>
                                          </p:spTgt>
                                        </p:tgtEl>
                                        <p:attrNameLst>
                                          <p:attrName>ppt_h</p:attrName>
                                        </p:attrNameLst>
                                      </p:cBhvr>
                                      <p:tavLst>
                                        <p:tav tm="0">
                                          <p:val>
                                            <p:fltVal val="0"/>
                                          </p:val>
                                        </p:tav>
                                        <p:tav tm="100000">
                                          <p:val>
                                            <p:strVal val="#ppt_h"/>
                                          </p:val>
                                        </p:tav>
                                      </p:tavLst>
                                    </p:anim>
                                    <p:anim calcmode="lin" valueType="num">
                                      <p:cBhvr>
                                        <p:cTn id="18" dur="2000" fill="hold"/>
                                        <p:tgtEl>
                                          <p:spTgt spid="159747">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nodeType="clickEffect">
                                  <p:stCondLst>
                                    <p:cond delay="0"/>
                                  </p:stCondLst>
                                  <p:childTnLst>
                                    <p:set>
                                      <p:cBhvr>
                                        <p:cTn id="22" dur="1" fill="hold">
                                          <p:stCondLst>
                                            <p:cond delay="0"/>
                                          </p:stCondLst>
                                        </p:cTn>
                                        <p:tgtEl>
                                          <p:spTgt spid="159747">
                                            <p:txEl>
                                              <p:pRg st="2" end="2"/>
                                            </p:txEl>
                                          </p:spTgt>
                                        </p:tgtEl>
                                        <p:attrNameLst>
                                          <p:attrName>style.visibility</p:attrName>
                                        </p:attrNameLst>
                                      </p:cBhvr>
                                      <p:to>
                                        <p:strVal val="visible"/>
                                      </p:to>
                                    </p:set>
                                    <p:animEffect transition="in" filter="fade">
                                      <p:cBhvr>
                                        <p:cTn id="23" dur="2000"/>
                                        <p:tgtEl>
                                          <p:spTgt spid="159747">
                                            <p:txEl>
                                              <p:pRg st="2" end="2"/>
                                            </p:txEl>
                                          </p:spTgt>
                                        </p:tgtEl>
                                      </p:cBhvr>
                                    </p:animEffect>
                                    <p:anim calcmode="lin" valueType="num">
                                      <p:cBhvr>
                                        <p:cTn id="24" dur="2000" fill="hold"/>
                                        <p:tgtEl>
                                          <p:spTgt spid="159747">
                                            <p:txEl>
                                              <p:pRg st="2" end="2"/>
                                            </p:txEl>
                                          </p:spTgt>
                                        </p:tgtEl>
                                        <p:attrNameLst>
                                          <p:attrName>style.rotation</p:attrName>
                                        </p:attrNameLst>
                                      </p:cBhvr>
                                      <p:tavLst>
                                        <p:tav tm="0">
                                          <p:val>
                                            <p:fltVal val="720"/>
                                          </p:val>
                                        </p:tav>
                                        <p:tav tm="100000">
                                          <p:val>
                                            <p:fltVal val="0"/>
                                          </p:val>
                                        </p:tav>
                                      </p:tavLst>
                                    </p:anim>
                                    <p:anim calcmode="lin" valueType="num">
                                      <p:cBhvr>
                                        <p:cTn id="25" dur="2000" fill="hold"/>
                                        <p:tgtEl>
                                          <p:spTgt spid="159747">
                                            <p:txEl>
                                              <p:pRg st="2" end="2"/>
                                            </p:txEl>
                                          </p:spTgt>
                                        </p:tgtEl>
                                        <p:attrNameLst>
                                          <p:attrName>ppt_h</p:attrName>
                                        </p:attrNameLst>
                                      </p:cBhvr>
                                      <p:tavLst>
                                        <p:tav tm="0">
                                          <p:val>
                                            <p:fltVal val="0"/>
                                          </p:val>
                                        </p:tav>
                                        <p:tav tm="100000">
                                          <p:val>
                                            <p:strVal val="#ppt_h"/>
                                          </p:val>
                                        </p:tav>
                                      </p:tavLst>
                                    </p:anim>
                                    <p:anim calcmode="lin" valueType="num">
                                      <p:cBhvr>
                                        <p:cTn id="26" dur="2000" fill="hold"/>
                                        <p:tgtEl>
                                          <p:spTgt spid="159747">
                                            <p:txEl>
                                              <p:pRg st="2" end="2"/>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subTitle" idx="1"/>
          </p:nvPr>
        </p:nvSpPr>
        <p:spPr bwMode="auto">
          <a:xfrm>
            <a:off x="1371600" y="5562600"/>
            <a:ext cx="6400800" cy="76200"/>
          </a:xfrm>
          <a:noFill/>
          <a:ln>
            <a:miter lim="800000"/>
            <a:headEnd/>
            <a:tailEnd/>
          </a:ln>
        </p:spPr>
        <p:txBody>
          <a:bodyPr vert="horz" wrap="square" lIns="91440" tIns="45720" rIns="91440" bIns="45720" numCol="1" anchor="t" anchorCtr="0" compatLnSpc="1">
            <a:prstTxWarp prst="textNoShape">
              <a:avLst/>
            </a:prstTxWarp>
            <a:normAutofit fontScale="25000" lnSpcReduction="20000"/>
          </a:bodyPr>
          <a:lstStyle/>
          <a:p>
            <a:pPr>
              <a:lnSpc>
                <a:spcPct val="80000"/>
              </a:lnSpc>
            </a:pPr>
            <a:endParaRPr lang="en-US" sz="800"/>
          </a:p>
        </p:txBody>
      </p:sp>
      <p:sp>
        <p:nvSpPr>
          <p:cNvPr id="204803" name="Rectangle 3"/>
          <p:cNvSpPr>
            <a:spLocks noGrp="1" noChangeArrowheads="1"/>
          </p:cNvSpPr>
          <p:nvPr>
            <p:ph type="ctrTitle"/>
          </p:nvPr>
        </p:nvSpPr>
        <p:spPr>
          <a:xfrm>
            <a:off x="5638800" y="2286000"/>
            <a:ext cx="457200" cy="1143000"/>
          </a:xfrm>
        </p:spPr>
        <p:txBody>
          <a:bodyPr/>
          <a:lstStyle/>
          <a:p>
            <a:r>
              <a:rPr lang="en-US" dirty="0" smtClean="0"/>
              <a:t> </a:t>
            </a:r>
            <a:endParaRPr lang="en-US" dirty="0"/>
          </a:p>
        </p:txBody>
      </p:sp>
      <p:pic>
        <p:nvPicPr>
          <p:cNvPr id="204804" name="SDSU.wmv">
            <a:hlinkClick r:id="" action="ppaction://media"/>
          </p:cNvPr>
          <p:cNvPicPr>
            <a:picLocks noRot="1" noChangeAspect="1" noChangeArrowheads="1"/>
          </p:cNvPicPr>
          <p:nvPr>
            <a:videoFile r:link="rId1"/>
          </p:nvPr>
        </p:nvPicPr>
        <p:blipFill>
          <a:blip r:embed="rId4"/>
          <a:srcRect/>
          <a:stretch>
            <a:fillRect/>
          </a:stretch>
        </p:blipFill>
        <p:spPr bwMode="auto">
          <a:xfrm>
            <a:off x="152400" y="838200"/>
            <a:ext cx="8763000" cy="4800600"/>
          </a:xfrm>
          <a:prstGeom prst="rect">
            <a:avLst/>
          </a:prstGeom>
          <a:noFill/>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0480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204804"/>
                                        </p:tgtEl>
                                      </p:cBhvr>
                                    </p:cmd>
                                  </p:childTnLst>
                                </p:cTn>
                              </p:par>
                            </p:childTnLst>
                          </p:cTn>
                        </p:par>
                      </p:childTnLst>
                    </p:cTn>
                  </p:par>
                </p:childTnLst>
              </p:cTn>
              <p:nextCondLst>
                <p:cond evt="onClick" delay="0">
                  <p:tgtEl>
                    <p:spTgt spid="204804"/>
                  </p:tgtEl>
                </p:cond>
              </p:nextCondLst>
            </p:seq>
            <p:video>
              <p:cMediaNode>
                <p:cTn id="7" fill="hold" display="0">
                  <p:stCondLst>
                    <p:cond delay="indefinite"/>
                  </p:stCondLst>
                  <p:endCondLst>
                    <p:cond evt="onNext" delay="0">
                      <p:tgtEl>
                        <p:sldTgt/>
                      </p:tgtEl>
                    </p:cond>
                    <p:cond evt="onPrev" delay="0">
                      <p:tgtEl>
                        <p:sldTgt/>
                      </p:tgtEl>
                    </p:cond>
                  </p:endCondLst>
                </p:cTn>
                <p:tgtEl>
                  <p:spTgt spid="204804"/>
                </p:tgtEl>
              </p:cMediaNode>
            </p:video>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a:xfrm>
            <a:off x="838200" y="685800"/>
            <a:ext cx="7848600" cy="457200"/>
          </a:xfrm>
        </p:spPr>
        <p:txBody>
          <a:bodyPr>
            <a:normAutofit fontScale="90000"/>
          </a:bodyPr>
          <a:lstStyle/>
          <a:p>
            <a:pPr algn="ctr"/>
            <a:r>
              <a:rPr lang="en-US" sz="2800" dirty="0">
                <a:solidFill>
                  <a:schemeClr val="tx1"/>
                </a:solidFill>
              </a:rPr>
              <a:t/>
            </a:r>
            <a:br>
              <a:rPr lang="en-US" sz="2800" dirty="0">
                <a:solidFill>
                  <a:schemeClr val="tx1"/>
                </a:solidFill>
              </a:rPr>
            </a:br>
            <a:r>
              <a:rPr lang="en-US" sz="2800" dirty="0" smtClean="0">
                <a:solidFill>
                  <a:schemeClr val="tx1"/>
                </a:solidFill>
                <a:latin typeface="Tahoma" pitchFamily="34" charset="0"/>
                <a:cs typeface="Tahoma" pitchFamily="34" charset="0"/>
              </a:rPr>
              <a:t>Title VI 50</a:t>
            </a:r>
            <a:r>
              <a:rPr lang="en-US" sz="2800" baseline="30000" dirty="0" smtClean="0">
                <a:solidFill>
                  <a:schemeClr val="tx1"/>
                </a:solidFill>
                <a:latin typeface="Tahoma" pitchFamily="34" charset="0"/>
                <a:cs typeface="Tahoma" pitchFamily="34" charset="0"/>
              </a:rPr>
              <a:t>th</a:t>
            </a:r>
            <a:r>
              <a:rPr lang="en-US" sz="2800" dirty="0" smtClean="0">
                <a:solidFill>
                  <a:schemeClr val="tx1"/>
                </a:solidFill>
                <a:latin typeface="Tahoma" pitchFamily="34" charset="0"/>
                <a:cs typeface="Tahoma" pitchFamily="34" charset="0"/>
              </a:rPr>
              <a:t> Anniversary </a:t>
            </a:r>
            <a:r>
              <a:rPr lang="en-US" sz="2800" dirty="0" smtClean="0">
                <a:solidFill>
                  <a:schemeClr val="tx1"/>
                </a:solidFill>
                <a:latin typeface="Tahoma" pitchFamily="34" charset="0"/>
                <a:cs typeface="Tahoma" pitchFamily="34" charset="0"/>
              </a:rPr>
              <a:t>Conference</a:t>
            </a:r>
            <a:endParaRPr lang="en-US" sz="2000" dirty="0">
              <a:solidFill>
                <a:schemeClr val="tx1"/>
              </a:solidFill>
              <a:latin typeface="Calibri" pitchFamily="34" charset="0"/>
            </a:endParaRPr>
          </a:p>
        </p:txBody>
      </p:sp>
      <p:sp>
        <p:nvSpPr>
          <p:cNvPr id="222211" name="Rectangle 3"/>
          <p:cNvSpPr>
            <a:spLocks noGrp="1" noChangeArrowheads="1"/>
          </p:cNvSpPr>
          <p:nvPr>
            <p:ph sz="quarter" idx="1"/>
          </p:nvPr>
        </p:nvSpPr>
        <p:spPr bwMode="auto">
          <a:xfrm>
            <a:off x="457200" y="1905000"/>
            <a:ext cx="8229600" cy="4114800"/>
          </a:xfrm>
          <a:noFill/>
          <a:ln>
            <a:miter lim="800000"/>
            <a:headEnd/>
            <a:tailEnd/>
          </a:ln>
        </p:spPr>
        <p:txBody>
          <a:bodyPr vert="horz" wrap="square" lIns="91440" tIns="45720" rIns="91440" bIns="45720" numCol="1" anchor="t" anchorCtr="0" compatLnSpc="1">
            <a:prstTxWarp prst="textNoShape">
              <a:avLst/>
            </a:prstTxWarp>
            <a:normAutofit fontScale="92500" lnSpcReduction="10000"/>
          </a:bodyPr>
          <a:lstStyle/>
          <a:p>
            <a:pPr>
              <a:lnSpc>
                <a:spcPct val="80000"/>
              </a:lnSpc>
            </a:pPr>
            <a:endParaRPr lang="en-US" sz="1600" dirty="0"/>
          </a:p>
          <a:p>
            <a:pPr algn="ctr">
              <a:lnSpc>
                <a:spcPct val="80000"/>
              </a:lnSpc>
              <a:buNone/>
            </a:pPr>
            <a:r>
              <a:rPr lang="en-US" sz="4800" dirty="0" smtClean="0">
                <a:solidFill>
                  <a:schemeClr val="accent2">
                    <a:lumMod val="75000"/>
                  </a:schemeClr>
                </a:solidFill>
                <a:latin typeface="Brush Script MT" pitchFamily="66" charset="0"/>
              </a:rPr>
              <a:t>Thank you</a:t>
            </a:r>
            <a:r>
              <a:rPr lang="en-US" sz="4800" dirty="0" smtClean="0">
                <a:solidFill>
                  <a:schemeClr val="accent2">
                    <a:lumMod val="75000"/>
                  </a:schemeClr>
                </a:solidFill>
                <a:latin typeface="Brush Script MT" pitchFamily="66" charset="0"/>
              </a:rPr>
              <a:t>!</a:t>
            </a:r>
          </a:p>
          <a:p>
            <a:pPr algn="ctr">
              <a:lnSpc>
                <a:spcPct val="80000"/>
              </a:lnSpc>
              <a:buNone/>
            </a:pPr>
            <a:endParaRPr lang="en-US" sz="4800" dirty="0">
              <a:solidFill>
                <a:schemeClr val="accent2">
                  <a:lumMod val="75000"/>
                </a:schemeClr>
              </a:solidFill>
              <a:latin typeface="Brush Script MT" pitchFamily="66" charset="0"/>
            </a:endParaRPr>
          </a:p>
          <a:p>
            <a:pPr algn="ctr">
              <a:lnSpc>
                <a:spcPct val="80000"/>
              </a:lnSpc>
              <a:buNone/>
            </a:pPr>
            <a:r>
              <a:rPr lang="en-US" sz="2400" b="1" dirty="0" smtClean="0">
                <a:solidFill>
                  <a:schemeClr val="tx1"/>
                </a:solidFill>
                <a:latin typeface="Calibri" pitchFamily="34" charset="0"/>
              </a:rPr>
              <a:t>Engaging Corporate Partners in the Development </a:t>
            </a:r>
            <a:r>
              <a:rPr lang="en-US" sz="2400" b="1" dirty="0" smtClean="0">
                <a:solidFill>
                  <a:schemeClr val="tx1"/>
                </a:solidFill>
                <a:latin typeface="Calibri" pitchFamily="34" charset="0"/>
              </a:rPr>
              <a:t>of</a:t>
            </a:r>
          </a:p>
          <a:p>
            <a:pPr algn="ctr">
              <a:lnSpc>
                <a:spcPct val="80000"/>
              </a:lnSpc>
              <a:buNone/>
            </a:pPr>
            <a:endParaRPr lang="en-US" sz="3000" b="1" dirty="0" smtClean="0">
              <a:solidFill>
                <a:schemeClr val="tx1"/>
              </a:solidFill>
              <a:latin typeface="Calibri" pitchFamily="34" charset="0"/>
            </a:endParaRPr>
          </a:p>
          <a:p>
            <a:pPr algn="ctr">
              <a:lnSpc>
                <a:spcPct val="80000"/>
              </a:lnSpc>
              <a:buNone/>
            </a:pPr>
            <a:r>
              <a:rPr lang="en-US" sz="3000" b="1" dirty="0" smtClean="0">
                <a:solidFill>
                  <a:schemeClr val="tx1"/>
                </a:solidFill>
                <a:latin typeface="Calibri" pitchFamily="34" charset="0"/>
              </a:rPr>
              <a:t>SDSU’s </a:t>
            </a:r>
            <a:r>
              <a:rPr lang="en-US" sz="3000" b="1" i="1" dirty="0" smtClean="0">
                <a:solidFill>
                  <a:schemeClr val="tx1"/>
                </a:solidFill>
                <a:latin typeface="Brush Script MT" pitchFamily="66" charset="0"/>
              </a:rPr>
              <a:t>New</a:t>
            </a:r>
            <a:r>
              <a:rPr lang="en-US" sz="3000" b="1" i="1" dirty="0" smtClean="0">
                <a:solidFill>
                  <a:schemeClr val="tx1"/>
                </a:solidFill>
                <a:latin typeface="Calibri" pitchFamily="34" charset="0"/>
              </a:rPr>
              <a:t> </a:t>
            </a:r>
            <a:r>
              <a:rPr lang="en-US" sz="3000" b="1" dirty="0" smtClean="0">
                <a:solidFill>
                  <a:schemeClr val="tx1"/>
                </a:solidFill>
                <a:latin typeface="Calibri" pitchFamily="34" charset="0"/>
              </a:rPr>
              <a:t>Global Entrepreneurship MBA</a:t>
            </a:r>
            <a:endParaRPr lang="en-US" sz="3000" b="1" dirty="0">
              <a:solidFill>
                <a:schemeClr val="tx1"/>
              </a:solidFill>
              <a:latin typeface="Calibri" pitchFamily="34" charset="0"/>
            </a:endParaRPr>
          </a:p>
          <a:p>
            <a:pPr>
              <a:lnSpc>
                <a:spcPct val="80000"/>
              </a:lnSpc>
            </a:pPr>
            <a:endParaRPr lang="en-US" sz="2400" b="1" dirty="0">
              <a:solidFill>
                <a:schemeClr val="tx1"/>
              </a:solidFill>
              <a:latin typeface="Calibri" pitchFamily="34" charset="0"/>
            </a:endParaRPr>
          </a:p>
          <a:p>
            <a:pPr algn="r">
              <a:lnSpc>
                <a:spcPct val="80000"/>
              </a:lnSpc>
            </a:pPr>
            <a:endParaRPr lang="en-US" sz="1200" dirty="0">
              <a:solidFill>
                <a:schemeClr val="tx1"/>
              </a:solidFill>
            </a:endParaRPr>
          </a:p>
          <a:p>
            <a:pPr algn="r">
              <a:lnSpc>
                <a:spcPct val="80000"/>
              </a:lnSpc>
            </a:pPr>
            <a:endParaRPr lang="en-US" sz="1200" dirty="0">
              <a:solidFill>
                <a:schemeClr val="tx1"/>
              </a:solidFill>
            </a:endParaRPr>
          </a:p>
          <a:p>
            <a:pPr algn="r">
              <a:lnSpc>
                <a:spcPct val="80000"/>
              </a:lnSpc>
            </a:pPr>
            <a:endParaRPr lang="en-US" sz="1400" dirty="0" smtClean="0">
              <a:solidFill>
                <a:schemeClr val="tx1"/>
              </a:solidFill>
            </a:endParaRPr>
          </a:p>
          <a:p>
            <a:pPr algn="r">
              <a:lnSpc>
                <a:spcPct val="80000"/>
              </a:lnSpc>
            </a:pPr>
            <a:r>
              <a:rPr lang="en-US" sz="1400" dirty="0" smtClean="0">
                <a:solidFill>
                  <a:schemeClr val="tx1"/>
                </a:solidFill>
              </a:rPr>
              <a:t>Mark </a:t>
            </a:r>
            <a:r>
              <a:rPr lang="en-US" sz="1400" dirty="0">
                <a:solidFill>
                  <a:schemeClr val="tx1"/>
                </a:solidFill>
              </a:rPr>
              <a:t>J. Ballam</a:t>
            </a:r>
          </a:p>
          <a:p>
            <a:pPr algn="r">
              <a:lnSpc>
                <a:spcPct val="80000"/>
              </a:lnSpc>
            </a:pPr>
            <a:r>
              <a:rPr lang="en-US" sz="1400" dirty="0">
                <a:solidFill>
                  <a:schemeClr val="tx1"/>
                </a:solidFill>
              </a:rPr>
              <a:t>Center for International Business Education and Research</a:t>
            </a:r>
          </a:p>
          <a:p>
            <a:pPr algn="r">
              <a:lnSpc>
                <a:spcPct val="80000"/>
              </a:lnSpc>
            </a:pPr>
            <a:r>
              <a:rPr lang="en-US" sz="1400" dirty="0">
                <a:solidFill>
                  <a:schemeClr val="tx1"/>
                </a:solidFill>
              </a:rPr>
              <a:t>San Diego State University</a:t>
            </a:r>
            <a:r>
              <a:rPr lang="en-US" sz="1400" dirty="0"/>
              <a:t> </a:t>
            </a:r>
          </a:p>
          <a:p>
            <a:pPr algn="r">
              <a:lnSpc>
                <a:spcPct val="80000"/>
              </a:lnSpc>
              <a:buNone/>
            </a:pPr>
            <a:r>
              <a:rPr lang="en-US" sz="1600" dirty="0"/>
              <a:t> </a:t>
            </a:r>
          </a:p>
          <a:p>
            <a:pPr algn="r">
              <a:lnSpc>
                <a:spcPct val="80000"/>
              </a:lnSpc>
            </a:pPr>
            <a:endParaRPr lang="en-US"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66800"/>
            <a:ext cx="8534400" cy="758952"/>
          </a:xfrm>
        </p:spPr>
        <p:txBody>
          <a:bodyPr/>
          <a:lstStyle/>
          <a:p>
            <a:endParaRPr lang="en-US" dirty="0"/>
          </a:p>
        </p:txBody>
      </p:sp>
      <p:sp>
        <p:nvSpPr>
          <p:cNvPr id="3" name="Content Placeholder 2"/>
          <p:cNvSpPr>
            <a:spLocks noGrp="1"/>
          </p:cNvSpPr>
          <p:nvPr>
            <p:ph sz="quarter" idx="1"/>
          </p:nvPr>
        </p:nvSpPr>
        <p:spPr>
          <a:xfrm>
            <a:off x="457200" y="2286000"/>
            <a:ext cx="8458200" cy="3840163"/>
          </a:xfrm>
        </p:spPr>
        <p:txBody>
          <a:bodyPr/>
          <a:lstStyle/>
          <a:p>
            <a:r>
              <a:rPr lang="en-US" dirty="0" smtClean="0"/>
              <a:t>SDSU’s Global Entrepreneurship MBA:</a:t>
            </a:r>
          </a:p>
          <a:p>
            <a:pPr>
              <a:buFont typeface="Arial" pitchFamily="34" charset="0"/>
              <a:buChar char="•"/>
            </a:pPr>
            <a:r>
              <a:rPr lang="en-US" sz="2400" dirty="0" smtClean="0"/>
              <a:t>Twelve months</a:t>
            </a:r>
          </a:p>
          <a:p>
            <a:pPr>
              <a:buFont typeface="Arial" pitchFamily="34" charset="0"/>
              <a:buChar char="•"/>
            </a:pPr>
            <a:r>
              <a:rPr lang="en-US" sz="2400" dirty="0" smtClean="0"/>
              <a:t>Full time</a:t>
            </a:r>
          </a:p>
          <a:p>
            <a:pPr>
              <a:buFont typeface="Arial" pitchFamily="34" charset="0"/>
              <a:buChar char="•"/>
            </a:pPr>
            <a:r>
              <a:rPr lang="en-US" sz="2400" dirty="0" smtClean="0"/>
              <a:t>Intensive MBA</a:t>
            </a:r>
          </a:p>
          <a:p>
            <a:pPr>
              <a:buFont typeface="Arial" pitchFamily="34" charset="0"/>
              <a:buChar char="•"/>
            </a:pPr>
            <a:r>
              <a:rPr lang="en-US" sz="2400" dirty="0" smtClean="0"/>
              <a:t>San Diego</a:t>
            </a:r>
          </a:p>
          <a:p>
            <a:pPr>
              <a:buFont typeface="Arial" pitchFamily="34" charset="0"/>
              <a:buChar char="•"/>
            </a:pPr>
            <a:r>
              <a:rPr lang="en-US" sz="2400" dirty="0" smtClean="0"/>
              <a:t>China</a:t>
            </a:r>
          </a:p>
          <a:p>
            <a:pPr>
              <a:buFont typeface="Arial" pitchFamily="34" charset="0"/>
              <a:buChar char="•"/>
            </a:pPr>
            <a:r>
              <a:rPr lang="en-US" sz="2400" dirty="0" smtClean="0"/>
              <a:t>India</a:t>
            </a:r>
          </a:p>
          <a:p>
            <a:pPr>
              <a:buFont typeface="Arial" pitchFamily="34" charset="0"/>
              <a:buChar char="•"/>
            </a:pPr>
            <a:r>
              <a:rPr lang="en-US" sz="2400" dirty="0" smtClean="0"/>
              <a:t>Middle East</a:t>
            </a:r>
          </a:p>
          <a:p>
            <a:pPr>
              <a:buFont typeface="Arial" pitchFamily="34" charset="0"/>
              <a:buChar char="•"/>
            </a:pPr>
            <a:endParaRPr lang="en-US" dirty="0"/>
          </a:p>
        </p:txBody>
      </p:sp>
      <p:pic>
        <p:nvPicPr>
          <p:cNvPr id="4" name="SDSU.wmv">
            <a:hlinkClick r:id="" action="ppaction://media"/>
          </p:cNvPr>
          <p:cNvPicPr>
            <a:picLocks noRot="1" noChangeAspect="1" noChangeArrowheads="1"/>
          </p:cNvPicPr>
          <p:nvPr>
            <a:videoFile r:link="rId1"/>
          </p:nvPr>
        </p:nvPicPr>
        <p:blipFill>
          <a:blip r:embed="rId4"/>
          <a:stretch>
            <a:fillRect/>
          </a:stretch>
        </p:blipFill>
        <p:spPr bwMode="auto">
          <a:xfrm>
            <a:off x="152400" y="762000"/>
            <a:ext cx="8763000" cy="1524000"/>
          </a:xfrm>
          <a:prstGeom prst="rect">
            <a:avLst/>
          </a:prstGeom>
          <a:noFill/>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534400" cy="758952"/>
          </a:xfrm>
        </p:spPr>
        <p:txBody>
          <a:bodyPr/>
          <a:lstStyle/>
          <a:p>
            <a:endParaRPr lang="en-US" dirty="0"/>
          </a:p>
        </p:txBody>
      </p:sp>
      <p:sp>
        <p:nvSpPr>
          <p:cNvPr id="3" name="Content Placeholder 2"/>
          <p:cNvSpPr>
            <a:spLocks noGrp="1"/>
          </p:cNvSpPr>
          <p:nvPr>
            <p:ph sz="quarter" idx="1"/>
          </p:nvPr>
        </p:nvSpPr>
        <p:spPr>
          <a:xfrm>
            <a:off x="457200" y="2514600"/>
            <a:ext cx="8458200" cy="3611563"/>
          </a:xfrm>
        </p:spPr>
        <p:txBody>
          <a:bodyPr>
            <a:normAutofit fontScale="70000" lnSpcReduction="20000"/>
          </a:bodyPr>
          <a:lstStyle/>
          <a:p>
            <a:r>
              <a:rPr lang="en-US" sz="3400" b="1" dirty="0" smtClean="0"/>
              <a:t>SDSU’s Global Entrepreneurship MBA:</a:t>
            </a:r>
          </a:p>
          <a:p>
            <a:pPr>
              <a:buFont typeface="Arial" pitchFamily="34" charset="0"/>
              <a:buChar char="•"/>
            </a:pPr>
            <a:r>
              <a:rPr lang="en-US" dirty="0" smtClean="0"/>
              <a:t>Students study and travel together for the length of the program  </a:t>
            </a:r>
          </a:p>
          <a:p>
            <a:pPr>
              <a:buFont typeface="Arial" pitchFamily="34" charset="0"/>
              <a:buChar char="•"/>
            </a:pPr>
            <a:r>
              <a:rPr lang="en-US" dirty="0" smtClean="0"/>
              <a:t>Program blends two of SDSU’s most recognized programs, Entrepreneurship and International Business, and </a:t>
            </a:r>
          </a:p>
          <a:p>
            <a:pPr>
              <a:buFont typeface="Arial" pitchFamily="34" charset="0"/>
              <a:buChar char="•"/>
            </a:pPr>
            <a:r>
              <a:rPr lang="en-US" dirty="0" smtClean="0"/>
              <a:t>gives students a variety of skills needed for success in a rapidly changing, global marketplace  </a:t>
            </a:r>
            <a:endParaRPr lang="en-US" dirty="0" smtClean="0"/>
          </a:p>
          <a:p>
            <a:pPr>
              <a:buFont typeface="Arial" pitchFamily="34" charset="0"/>
              <a:buChar char="•"/>
            </a:pPr>
            <a:r>
              <a:rPr lang="en-US" dirty="0" smtClean="0"/>
              <a:t>Classes </a:t>
            </a:r>
            <a:r>
              <a:rPr lang="en-US" dirty="0" smtClean="0"/>
              <a:t>will be held at SDSU, as well as the campuses of partner universities in China, India and The Middle East during a one-year period, approximately 12 weeks at each campus. Classes will be delivered in 6-week modules with each partner institution teaching two 5-6-week modules. At each university, SDSU students link with their peers creating an international network of professional contacts</a:t>
            </a:r>
            <a:endParaRPr lang="en-US" dirty="0"/>
          </a:p>
        </p:txBody>
      </p:sp>
      <p:pic>
        <p:nvPicPr>
          <p:cNvPr id="4" name="SDSU.wmv">
            <a:hlinkClick r:id="" action="ppaction://media"/>
          </p:cNvPr>
          <p:cNvPicPr>
            <a:picLocks noRot="1" noChangeAspect="1" noChangeArrowheads="1"/>
          </p:cNvPicPr>
          <p:nvPr>
            <a:videoFile r:link="rId1"/>
          </p:nvPr>
        </p:nvPicPr>
        <p:blipFill>
          <a:blip r:embed="rId4"/>
          <a:stretch>
            <a:fillRect/>
          </a:stretch>
        </p:blipFill>
        <p:spPr bwMode="auto">
          <a:xfrm>
            <a:off x="152400" y="762000"/>
            <a:ext cx="8763000" cy="1524000"/>
          </a:xfrm>
          <a:prstGeom prst="rect">
            <a:avLst/>
          </a:prstGeom>
          <a:noFill/>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8534400" cy="457200"/>
          </a:xfrm>
        </p:spPr>
        <p:txBody>
          <a:bodyPr>
            <a:normAutofit fontScale="90000"/>
          </a:bodyPr>
          <a:lstStyle/>
          <a:p>
            <a:r>
              <a:rPr lang="en-US" dirty="0" smtClean="0"/>
              <a:t>Global Entrepreneurship MBA</a:t>
            </a:r>
            <a:endParaRPr lang="en-US" dirty="0"/>
          </a:p>
        </p:txBody>
      </p:sp>
      <p:sp>
        <p:nvSpPr>
          <p:cNvPr id="3" name="Content Placeholder 2"/>
          <p:cNvSpPr>
            <a:spLocks noGrp="1"/>
          </p:cNvSpPr>
          <p:nvPr>
            <p:ph sz="quarter" idx="1"/>
          </p:nvPr>
        </p:nvSpPr>
        <p:spPr>
          <a:xfrm>
            <a:off x="457200" y="1752600"/>
            <a:ext cx="8382000" cy="4373563"/>
          </a:xfrm>
        </p:spPr>
        <p:txBody>
          <a:bodyPr>
            <a:normAutofit lnSpcReduction="10000"/>
          </a:bodyPr>
          <a:lstStyle/>
          <a:p>
            <a:endParaRPr lang="en-US" sz="2800" dirty="0" smtClean="0"/>
          </a:p>
          <a:p>
            <a:r>
              <a:rPr lang="en-US" sz="2800" dirty="0" smtClean="0"/>
              <a:t>Designed to offer an exciting and full cultural and practical experience for people who want to become global leaders in the rapidly changing business environment. </a:t>
            </a:r>
          </a:p>
          <a:p>
            <a:endParaRPr lang="en-US" sz="2800" dirty="0" smtClean="0"/>
          </a:p>
          <a:p>
            <a:r>
              <a:rPr lang="en-US" sz="2800" dirty="0" smtClean="0"/>
              <a:t>The world becomes the classroom as students travel from San Diego to China, India, and the Middle East while taking the intensive 12 month curriculum</a:t>
            </a:r>
            <a:r>
              <a:rPr lang="en-US" dirty="0" smtClean="0"/>
              <a:t>.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Entrepreneurship MBA</a:t>
            </a:r>
            <a:endParaRPr lang="en-US" dirty="0"/>
          </a:p>
        </p:txBody>
      </p:sp>
      <p:sp>
        <p:nvSpPr>
          <p:cNvPr id="3" name="Content Placeholder 2"/>
          <p:cNvSpPr>
            <a:spLocks noGrp="1"/>
          </p:cNvSpPr>
          <p:nvPr>
            <p:ph sz="quarter" idx="1"/>
          </p:nvPr>
        </p:nvSpPr>
        <p:spPr/>
        <p:txBody>
          <a:bodyPr/>
          <a:lstStyle/>
          <a:p>
            <a:pPr>
              <a:buFont typeface="Wingdings" pitchFamily="2" charset="2"/>
              <a:buChar char="Ø"/>
            </a:pPr>
            <a:endParaRPr lang="en-US" sz="2800" b="1" dirty="0" smtClean="0">
              <a:latin typeface="Calibri" pitchFamily="34" charset="0"/>
            </a:endParaRPr>
          </a:p>
          <a:p>
            <a:pPr>
              <a:buFont typeface="Wingdings" pitchFamily="2" charset="2"/>
              <a:buChar char="Ø"/>
            </a:pPr>
            <a:r>
              <a:rPr lang="en-US" sz="2800" b="1" dirty="0" smtClean="0">
                <a:latin typeface="Calibri" pitchFamily="34" charset="0"/>
              </a:rPr>
              <a:t>University Partners:</a:t>
            </a:r>
          </a:p>
          <a:p>
            <a:pPr>
              <a:buFont typeface="Wingdings" pitchFamily="2" charset="2"/>
              <a:buChar char="Ø"/>
            </a:pPr>
            <a:endParaRPr lang="en-US" sz="2800" b="1" dirty="0">
              <a:latin typeface="Calibri" pitchFamily="34" charset="0"/>
            </a:endParaRPr>
          </a:p>
          <a:p>
            <a:pPr>
              <a:buFont typeface="Wingdings" pitchFamily="2" charset="2"/>
              <a:buChar char="Ø"/>
            </a:pPr>
            <a:r>
              <a:rPr lang="en-US" sz="2800" b="1" dirty="0" smtClean="0">
                <a:latin typeface="Calibri" pitchFamily="34" charset="0"/>
              </a:rPr>
              <a:t>Chinese University Hong Kong</a:t>
            </a:r>
          </a:p>
          <a:p>
            <a:pPr>
              <a:buFont typeface="Wingdings" pitchFamily="2" charset="2"/>
              <a:buChar char="Ø"/>
            </a:pPr>
            <a:r>
              <a:rPr lang="en-US" sz="2800" b="1" dirty="0" smtClean="0">
                <a:latin typeface="Calibri" pitchFamily="34" charset="0"/>
              </a:rPr>
              <a:t>University of Hyderabad</a:t>
            </a:r>
          </a:p>
          <a:p>
            <a:pPr>
              <a:buFont typeface="Wingdings" pitchFamily="2" charset="2"/>
              <a:buChar char="Ø"/>
            </a:pPr>
            <a:r>
              <a:rPr lang="en-US" sz="2800" b="1" dirty="0" smtClean="0">
                <a:latin typeface="Calibri" pitchFamily="34" charset="0"/>
              </a:rPr>
              <a:t>United Arab Emirates Higher Colleges of Technology, Abu Dhabi</a:t>
            </a:r>
            <a:endParaRPr lang="en-US" sz="2800" dirty="0">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Entrepreneurship MBA</a:t>
            </a:r>
            <a:endParaRPr lang="en-US" dirty="0"/>
          </a:p>
        </p:txBody>
      </p:sp>
      <p:sp>
        <p:nvSpPr>
          <p:cNvPr id="3" name="Content Placeholder 2"/>
          <p:cNvSpPr>
            <a:spLocks noGrp="1"/>
          </p:cNvSpPr>
          <p:nvPr>
            <p:ph sz="quarter" idx="1"/>
          </p:nvPr>
        </p:nvSpPr>
        <p:spPr>
          <a:xfrm>
            <a:off x="457200" y="1600200"/>
            <a:ext cx="8382000" cy="4525963"/>
          </a:xfrm>
        </p:spPr>
        <p:txBody>
          <a:bodyPr/>
          <a:lstStyle/>
          <a:p>
            <a:endParaRPr lang="en-US" sz="2800" dirty="0" smtClean="0"/>
          </a:p>
          <a:p>
            <a:r>
              <a:rPr lang="en-US" sz="2800" dirty="0" smtClean="0"/>
              <a:t>Designed to offer an exciting and full cultural and practical experience for people who want to become global leaders in the rapidly changing business environment. </a:t>
            </a:r>
          </a:p>
          <a:p>
            <a:endParaRPr lang="en-US" sz="2800" dirty="0" smtClean="0"/>
          </a:p>
          <a:p>
            <a:pPr algn="ctr"/>
            <a:r>
              <a:rPr lang="en-US" sz="2800" dirty="0" smtClean="0"/>
              <a:t>The world becomes the classroom …</a:t>
            </a:r>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Entrepreneurship MBA</a:t>
            </a:r>
            <a:endParaRPr lang="en-US" dirty="0"/>
          </a:p>
        </p:txBody>
      </p:sp>
      <p:sp>
        <p:nvSpPr>
          <p:cNvPr id="3" name="Content Placeholder 2"/>
          <p:cNvSpPr>
            <a:spLocks noGrp="1"/>
          </p:cNvSpPr>
          <p:nvPr>
            <p:ph sz="quarter" idx="1"/>
          </p:nvPr>
        </p:nvSpPr>
        <p:spPr/>
        <p:txBody>
          <a:bodyPr/>
          <a:lstStyle/>
          <a:p>
            <a:pPr>
              <a:buFont typeface="Wingdings" pitchFamily="2" charset="2"/>
              <a:buChar char="Ø"/>
            </a:pPr>
            <a:endParaRPr lang="en-US" sz="2800" b="1" dirty="0" smtClean="0">
              <a:latin typeface="Calibri" pitchFamily="34" charset="0"/>
            </a:endParaRPr>
          </a:p>
          <a:p>
            <a:pPr>
              <a:buFont typeface="Wingdings" pitchFamily="2" charset="2"/>
              <a:buChar char="Ø"/>
            </a:pPr>
            <a:r>
              <a:rPr lang="en-US" sz="2800" b="1" dirty="0" smtClean="0">
                <a:latin typeface="Calibri" pitchFamily="34" charset="0"/>
              </a:rPr>
              <a:t>University Partners:</a:t>
            </a:r>
          </a:p>
          <a:p>
            <a:pPr>
              <a:buFont typeface="Wingdings" pitchFamily="2" charset="2"/>
              <a:buChar char="Ø"/>
            </a:pPr>
            <a:endParaRPr lang="en-US" sz="2800" b="1" dirty="0">
              <a:latin typeface="Calibri" pitchFamily="34" charset="0"/>
            </a:endParaRPr>
          </a:p>
          <a:p>
            <a:pPr>
              <a:buFont typeface="Wingdings" pitchFamily="2" charset="2"/>
              <a:buChar char="Ø"/>
            </a:pPr>
            <a:r>
              <a:rPr lang="en-US" sz="2800" b="1" dirty="0" smtClean="0">
                <a:latin typeface="Calibri" pitchFamily="34" charset="0"/>
              </a:rPr>
              <a:t>Chinese University Hong Kong</a:t>
            </a:r>
          </a:p>
          <a:p>
            <a:pPr>
              <a:buFont typeface="Wingdings" pitchFamily="2" charset="2"/>
              <a:buChar char="Ø"/>
            </a:pPr>
            <a:r>
              <a:rPr lang="en-US" sz="2800" b="1" dirty="0" smtClean="0">
                <a:latin typeface="Calibri" pitchFamily="34" charset="0"/>
              </a:rPr>
              <a:t>University of Hyderabad</a:t>
            </a:r>
          </a:p>
          <a:p>
            <a:pPr>
              <a:buFont typeface="Wingdings" pitchFamily="2" charset="2"/>
              <a:buChar char="Ø"/>
            </a:pPr>
            <a:r>
              <a:rPr lang="en-US" sz="2800" b="1" dirty="0" smtClean="0">
                <a:latin typeface="Calibri" pitchFamily="34" charset="0"/>
              </a:rPr>
              <a:t>United Arab Emirates Higher Colleges of Technology, Abu Dhabi</a:t>
            </a:r>
            <a:endParaRPr lang="en-US" sz="2800" dirty="0">
              <a:latin typeface="Calibri"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1731</TotalTime>
  <Words>817</Words>
  <Application>Microsoft PowerPoint</Application>
  <PresentationFormat>On-screen Show (4:3)</PresentationFormat>
  <Paragraphs>171</Paragraphs>
  <Slides>33</Slides>
  <Notes>33</Notes>
  <HiddenSlides>0</HiddenSlides>
  <MMClips>3</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Civic</vt:lpstr>
      <vt:lpstr>  Title VI 50th Anniversary Conference    Washington, DC March 19 – 21, 2009</vt:lpstr>
      <vt:lpstr>Slide 2</vt:lpstr>
      <vt:lpstr>Slide 3</vt:lpstr>
      <vt:lpstr>Slide 4</vt:lpstr>
      <vt:lpstr>Slide 5</vt:lpstr>
      <vt:lpstr>Global Entrepreneurship MBA</vt:lpstr>
      <vt:lpstr>Global Entrepreneurship MBA</vt:lpstr>
      <vt:lpstr>Global Entrepreneurship MBA</vt:lpstr>
      <vt:lpstr>Global Entrepreneurship MBA</vt:lpstr>
      <vt:lpstr>Global Entrepreneurship MBA</vt:lpstr>
      <vt:lpstr>Global Entrepreneurship MBA Corporate Partners: </vt:lpstr>
      <vt:lpstr>Slide 12</vt:lpstr>
      <vt:lpstr>What are the emerging national needs?  How they’ve changed:</vt:lpstr>
      <vt:lpstr>Slide 14</vt:lpstr>
      <vt:lpstr>SDSU CIBER serves as a catalyst to integrate our university with business  </vt:lpstr>
      <vt:lpstr>Slide 16</vt:lpstr>
      <vt:lpstr>Invitrogen</vt:lpstr>
      <vt:lpstr>KPMG</vt:lpstr>
      <vt:lpstr>Intel</vt:lpstr>
      <vt:lpstr>Slide 20</vt:lpstr>
      <vt:lpstr>What are the emerging national needs?</vt:lpstr>
      <vt:lpstr>What’s been offered:</vt:lpstr>
      <vt:lpstr>How has SDSU addressed these needs?</vt:lpstr>
      <vt:lpstr>Slide 24</vt:lpstr>
      <vt:lpstr>SDSU approach:</vt:lpstr>
      <vt:lpstr>Slide 26</vt:lpstr>
      <vt:lpstr>Slide 27</vt:lpstr>
      <vt:lpstr>Slide 28</vt:lpstr>
      <vt:lpstr>Slide 29</vt:lpstr>
      <vt:lpstr>Slide 30</vt:lpstr>
      <vt:lpstr>Goals of Global Entrepreneurship MBA</vt:lpstr>
      <vt:lpstr> </vt:lpstr>
      <vt:lpstr> Title VI 50th Anniversary Conference</vt:lpstr>
    </vt:vector>
  </TitlesOfParts>
  <Manager/>
  <Company>College of Business Administration SDSU</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cp:keywords/>
  <dc:description/>
  <cp:lastModifiedBy> </cp:lastModifiedBy>
  <cp:revision>80</cp:revision>
  <dcterms:created xsi:type="dcterms:W3CDTF">2004-06-07T15:52:08Z</dcterms:created>
  <dcterms:modified xsi:type="dcterms:W3CDTF">2009-03-18T01:40:52Z</dcterms:modified>
  <cp:category/>
</cp:coreProperties>
</file>